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3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655" r:id="rId2"/>
  </p:sldMasterIdLst>
  <p:notesMasterIdLst>
    <p:notesMasterId r:id="rId48"/>
  </p:notesMasterIdLst>
  <p:sldIdLst>
    <p:sldId id="256" r:id="rId3"/>
    <p:sldId id="317" r:id="rId4"/>
    <p:sldId id="376" r:id="rId5"/>
    <p:sldId id="378" r:id="rId6"/>
    <p:sldId id="379" r:id="rId7"/>
    <p:sldId id="380" r:id="rId8"/>
    <p:sldId id="381" r:id="rId9"/>
    <p:sldId id="387" r:id="rId10"/>
    <p:sldId id="382" r:id="rId11"/>
    <p:sldId id="388" r:id="rId12"/>
    <p:sldId id="389" r:id="rId13"/>
    <p:sldId id="383" r:id="rId14"/>
    <p:sldId id="385" r:id="rId15"/>
    <p:sldId id="392" r:id="rId16"/>
    <p:sldId id="393" r:id="rId17"/>
    <p:sldId id="395" r:id="rId18"/>
    <p:sldId id="397" r:id="rId19"/>
    <p:sldId id="398" r:id="rId20"/>
    <p:sldId id="571" r:id="rId21"/>
    <p:sldId id="572" r:id="rId22"/>
    <p:sldId id="574" r:id="rId23"/>
    <p:sldId id="323" r:id="rId24"/>
    <p:sldId id="329" r:id="rId25"/>
    <p:sldId id="330" r:id="rId26"/>
    <p:sldId id="333" r:id="rId27"/>
    <p:sldId id="573" r:id="rId28"/>
    <p:sldId id="346" r:id="rId29"/>
    <p:sldId id="557" r:id="rId30"/>
    <p:sldId id="558" r:id="rId31"/>
    <p:sldId id="559" r:id="rId32"/>
    <p:sldId id="560" r:id="rId33"/>
    <p:sldId id="575" r:id="rId34"/>
    <p:sldId id="576" r:id="rId35"/>
    <p:sldId id="565" r:id="rId36"/>
    <p:sldId id="564" r:id="rId37"/>
    <p:sldId id="577" r:id="rId38"/>
    <p:sldId id="578" r:id="rId39"/>
    <p:sldId id="580" r:id="rId40"/>
    <p:sldId id="361" r:id="rId41"/>
    <p:sldId id="566" r:id="rId42"/>
    <p:sldId id="340" r:id="rId43"/>
    <p:sldId id="567" r:id="rId44"/>
    <p:sldId id="568" r:id="rId45"/>
    <p:sldId id="569" r:id="rId46"/>
    <p:sldId id="270" r:id="rId47"/>
  </p:sldIdLst>
  <p:sldSz cx="9144000" cy="6858000" type="screen4x3"/>
  <p:notesSz cx="6796088" cy="9874250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44" autoAdjust="0"/>
    <p:restoredTop sz="94728" autoAdjust="0"/>
  </p:normalViewPr>
  <p:slideViewPr>
    <p:cSldViewPr>
      <p:cViewPr varScale="1">
        <p:scale>
          <a:sx n="81" d="100"/>
          <a:sy n="81" d="100"/>
        </p:scale>
        <p:origin x="1133" y="6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-506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Munka1!$B$1</c:f>
              <c:strCache>
                <c:ptCount val="1"/>
                <c:pt idx="0">
                  <c:v>Békés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Munka1!$B$2</c:f>
              <c:numCache>
                <c:formatCode>General</c:formatCode>
                <c:ptCount val="1"/>
                <c:pt idx="0">
                  <c:v>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80-4189-B332-37CDAF63CB44}"/>
            </c:ext>
          </c:extLst>
        </c:ser>
        <c:ser>
          <c:idx val="1"/>
          <c:order val="1"/>
          <c:tx>
            <c:strRef>
              <c:f>Munka1!$C$1</c:f>
              <c:strCache>
                <c:ptCount val="1"/>
                <c:pt idx="0">
                  <c:v>BAZ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Munka1!$C$2</c:f>
              <c:numCache>
                <c:formatCode>General</c:formatCode>
                <c:ptCount val="1"/>
                <c:pt idx="0">
                  <c:v>6122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C80-4189-B332-37CDAF63CB44}"/>
            </c:ext>
          </c:extLst>
        </c:ser>
        <c:ser>
          <c:idx val="2"/>
          <c:order val="2"/>
          <c:tx>
            <c:strRef>
              <c:f>Munka1!$D$1</c:f>
              <c:strCache>
                <c:ptCount val="1"/>
                <c:pt idx="0">
                  <c:v>Fejér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Munka1!$D$2</c:f>
              <c:numCache>
                <c:formatCode>General</c:formatCode>
                <c:ptCount val="1"/>
                <c:pt idx="0">
                  <c:v>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80-4189-B332-37CDAF63CB44}"/>
            </c:ext>
          </c:extLst>
        </c:ser>
        <c:ser>
          <c:idx val="3"/>
          <c:order val="3"/>
          <c:tx>
            <c:strRef>
              <c:f>Munka1!$E$1</c:f>
              <c:strCache>
                <c:ptCount val="1"/>
                <c:pt idx="0">
                  <c:v>Hajdú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Munka1!$E$2</c:f>
              <c:numCache>
                <c:formatCode>General</c:formatCode>
                <c:ptCount val="1"/>
                <c:pt idx="0">
                  <c:v>655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C80-4189-B332-37CDAF63CB44}"/>
            </c:ext>
          </c:extLst>
        </c:ser>
        <c:ser>
          <c:idx val="4"/>
          <c:order val="4"/>
          <c:tx>
            <c:strRef>
              <c:f>Munka1!$F$1</c:f>
              <c:strCache>
                <c:ptCount val="1"/>
                <c:pt idx="0">
                  <c:v>Heves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Munka1!$F$2</c:f>
              <c:numCache>
                <c:formatCode>General</c:formatCode>
                <c:ptCount val="1"/>
                <c:pt idx="0">
                  <c:v>2365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C80-4189-B332-37CDAF63CB44}"/>
            </c:ext>
          </c:extLst>
        </c:ser>
        <c:ser>
          <c:idx val="5"/>
          <c:order val="5"/>
          <c:tx>
            <c:strRef>
              <c:f>Munka1!$G$1</c:f>
              <c:strCache>
                <c:ptCount val="1"/>
                <c:pt idx="0">
                  <c:v>JNK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Munka1!$G$2</c:f>
              <c:numCache>
                <c:formatCode>General</c:formatCode>
                <c:ptCount val="1"/>
                <c:pt idx="0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C80-4189-B332-37CDAF63CB44}"/>
            </c:ext>
          </c:extLst>
        </c:ser>
        <c:ser>
          <c:idx val="6"/>
          <c:order val="6"/>
          <c:tx>
            <c:strRef>
              <c:f>Munka1!$H$1</c:f>
              <c:strCache>
                <c:ptCount val="1"/>
                <c:pt idx="0">
                  <c:v>Komárom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Munka1!$H$2</c:f>
              <c:numCache>
                <c:formatCode>General</c:formatCode>
                <c:ptCount val="1"/>
                <c:pt idx="0">
                  <c:v>696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C80-4189-B332-37CDAF63CB44}"/>
            </c:ext>
          </c:extLst>
        </c:ser>
        <c:ser>
          <c:idx val="7"/>
          <c:order val="7"/>
          <c:tx>
            <c:strRef>
              <c:f>Munka1!$I$1</c:f>
              <c:strCache>
                <c:ptCount val="1"/>
                <c:pt idx="0">
                  <c:v>Nógrád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Munka1!$I$2</c:f>
              <c:numCache>
                <c:formatCode>General</c:formatCode>
                <c:ptCount val="1"/>
                <c:pt idx="0">
                  <c:v>1457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9C80-4189-B332-37CDAF63CB44}"/>
            </c:ext>
          </c:extLst>
        </c:ser>
        <c:ser>
          <c:idx val="8"/>
          <c:order val="8"/>
          <c:tx>
            <c:strRef>
              <c:f>Munka1!$J$1</c:f>
              <c:strCache>
                <c:ptCount val="1"/>
                <c:pt idx="0">
                  <c:v>Pest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Munka1!$J$2</c:f>
              <c:numCache>
                <c:formatCode>General</c:formatCode>
                <c:ptCount val="1"/>
                <c:pt idx="0">
                  <c:v>552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C80-4189-B332-37CDAF63CB44}"/>
            </c:ext>
          </c:extLst>
        </c:ser>
        <c:ser>
          <c:idx val="9"/>
          <c:order val="9"/>
          <c:tx>
            <c:strRef>
              <c:f>Munka1!$K$1</c:f>
              <c:strCache>
                <c:ptCount val="1"/>
                <c:pt idx="0">
                  <c:v>Szabolcs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Munka1!$K$2</c:f>
              <c:numCache>
                <c:formatCode>General</c:formatCode>
                <c:ptCount val="1"/>
                <c:pt idx="0">
                  <c:v>696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9C80-4189-B332-37CDAF63CB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59152232"/>
        <c:axId val="359148624"/>
      </c:barChart>
      <c:catAx>
        <c:axId val="359152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359148624"/>
        <c:crosses val="autoZero"/>
        <c:auto val="1"/>
        <c:lblAlgn val="ctr"/>
        <c:lblOffset val="100"/>
        <c:noMultiLvlLbl val="0"/>
      </c:catAx>
      <c:valAx>
        <c:axId val="3591486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359152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5.468152491913137E-2"/>
          <c:y val="3.7628482856818753E-2"/>
          <c:w val="0.92486986148076944"/>
          <c:h val="0.8466010771311942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Munka1!$B$1</c:f>
              <c:strCache>
                <c:ptCount val="1"/>
                <c:pt idx="0">
                  <c:v>all cases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Munka1!$A$2:$A$7</c:f>
              <c:strCache>
                <c:ptCount val="6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 </c:v>
                </c:pt>
                <c:pt idx="5">
                  <c:v>2023/2024 till 05.09.2023</c:v>
                </c:pt>
              </c:strCache>
            </c:strRef>
          </c:cat>
          <c:val>
            <c:numRef>
              <c:f>Munka1!$B$2:$B$7</c:f>
              <c:numCache>
                <c:formatCode>General</c:formatCode>
                <c:ptCount val="6"/>
                <c:pt idx="0">
                  <c:v>661</c:v>
                </c:pt>
                <c:pt idx="1">
                  <c:v>3263</c:v>
                </c:pt>
                <c:pt idx="2">
                  <c:v>5533</c:v>
                </c:pt>
                <c:pt idx="3">
                  <c:v>2520</c:v>
                </c:pt>
                <c:pt idx="4">
                  <c:v>698</c:v>
                </c:pt>
                <c:pt idx="5">
                  <c:v>212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84-4E95-A1E2-3C1AA73F5652}"/>
            </c:ext>
          </c:extLst>
        </c:ser>
        <c:ser>
          <c:idx val="1"/>
          <c:order val="1"/>
          <c:tx>
            <c:strRef>
              <c:f>Munka1!$C$1</c:f>
              <c:strCache>
                <c:ptCount val="1"/>
                <c:pt idx="0">
                  <c:v>passive surveillance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Munka1!$A$2:$A$7</c:f>
              <c:strCache>
                <c:ptCount val="6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 </c:v>
                </c:pt>
                <c:pt idx="5">
                  <c:v>2023/2024 till 05.09.2023</c:v>
                </c:pt>
              </c:strCache>
            </c:strRef>
          </c:cat>
          <c:val>
            <c:numRef>
              <c:f>Munka1!$C$2:$C$7</c:f>
              <c:numCache>
                <c:formatCode>General</c:formatCode>
                <c:ptCount val="6"/>
                <c:pt idx="0">
                  <c:v>563</c:v>
                </c:pt>
                <c:pt idx="1">
                  <c:v>2748</c:v>
                </c:pt>
                <c:pt idx="2">
                  <c:v>4500</c:v>
                </c:pt>
                <c:pt idx="3">
                  <c:v>2171</c:v>
                </c:pt>
                <c:pt idx="4">
                  <c:v>326</c:v>
                </c:pt>
                <c:pt idx="5">
                  <c:v>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084-4E95-A1E2-3C1AA73F5652}"/>
            </c:ext>
          </c:extLst>
        </c:ser>
        <c:ser>
          <c:idx val="2"/>
          <c:order val="2"/>
          <c:tx>
            <c:strRef>
              <c:f>Munka1!$D$1</c:f>
              <c:strCache>
                <c:ptCount val="1"/>
                <c:pt idx="0">
                  <c:v>active surveillance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Munka1!$A$2:$A$7</c:f>
              <c:strCache>
                <c:ptCount val="6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 </c:v>
                </c:pt>
                <c:pt idx="5">
                  <c:v>2023/2024 till 05.09.2023</c:v>
                </c:pt>
              </c:strCache>
            </c:strRef>
          </c:cat>
          <c:val>
            <c:numRef>
              <c:f>Munka1!$D$2:$D$7</c:f>
              <c:numCache>
                <c:formatCode>General</c:formatCode>
                <c:ptCount val="6"/>
                <c:pt idx="0">
                  <c:v>98</c:v>
                </c:pt>
                <c:pt idx="1">
                  <c:v>515</c:v>
                </c:pt>
                <c:pt idx="2">
                  <c:v>1033</c:v>
                </c:pt>
                <c:pt idx="3">
                  <c:v>349</c:v>
                </c:pt>
                <c:pt idx="4">
                  <c:v>372</c:v>
                </c:pt>
                <c:pt idx="5">
                  <c:v>115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084-4E95-A1E2-3C1AA73F56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0610848"/>
        <c:axId val="410611176"/>
      </c:barChart>
      <c:catAx>
        <c:axId val="41061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410611176"/>
        <c:crosses val="autoZero"/>
        <c:auto val="1"/>
        <c:lblAlgn val="ctr"/>
        <c:lblOffset val="100"/>
        <c:noMultiLvlLbl val="0"/>
      </c:catAx>
      <c:valAx>
        <c:axId val="410611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410610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Munka1!$B$1</c:f>
              <c:strCache>
                <c:ptCount val="1"/>
                <c:pt idx="0">
                  <c:v>I. negyedév (03., 04., 05.)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Munka1!$A$2:$A$7</c:f>
              <c:strCache>
                <c:ptCount val="6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</c:v>
                </c:pt>
                <c:pt idx="5">
                  <c:v>2023/2024 (2023.09.05-ig)</c:v>
                </c:pt>
              </c:strCache>
            </c:strRef>
          </c:cat>
          <c:val>
            <c:numRef>
              <c:f>Munka1!$B$2:$B$7</c:f>
              <c:numCache>
                <c:formatCode>General</c:formatCode>
                <c:ptCount val="6"/>
                <c:pt idx="0">
                  <c:v>11</c:v>
                </c:pt>
                <c:pt idx="1">
                  <c:v>752</c:v>
                </c:pt>
                <c:pt idx="2">
                  <c:v>2700</c:v>
                </c:pt>
                <c:pt idx="3">
                  <c:v>1986</c:v>
                </c:pt>
                <c:pt idx="4">
                  <c:v>303</c:v>
                </c:pt>
                <c:pt idx="5">
                  <c:v>142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D1-4DEE-A6C7-0DD318D4D90A}"/>
            </c:ext>
          </c:extLst>
        </c:ser>
        <c:ser>
          <c:idx val="1"/>
          <c:order val="1"/>
          <c:tx>
            <c:strRef>
              <c:f>Munka1!$C$1</c:f>
              <c:strCache>
                <c:ptCount val="1"/>
                <c:pt idx="0">
                  <c:v>II. negyedév (07., 08., 09.)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Munka1!$A$2:$A$7</c:f>
              <c:strCache>
                <c:ptCount val="6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</c:v>
                </c:pt>
                <c:pt idx="5">
                  <c:v>2023/2024 (2023.09.05-ig)</c:v>
                </c:pt>
              </c:strCache>
            </c:strRef>
          </c:cat>
          <c:val>
            <c:numRef>
              <c:f>Munka1!$C$2:$C$7</c:f>
              <c:numCache>
                <c:formatCode>General</c:formatCode>
                <c:ptCount val="6"/>
                <c:pt idx="0">
                  <c:v>25</c:v>
                </c:pt>
                <c:pt idx="1">
                  <c:v>257</c:v>
                </c:pt>
                <c:pt idx="2">
                  <c:v>887</c:v>
                </c:pt>
                <c:pt idx="3">
                  <c:v>280</c:v>
                </c:pt>
                <c:pt idx="4">
                  <c:v>123</c:v>
                </c:pt>
                <c:pt idx="5">
                  <c:v>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7D1-4DEE-A6C7-0DD318D4D90A}"/>
            </c:ext>
          </c:extLst>
        </c:ser>
        <c:ser>
          <c:idx val="2"/>
          <c:order val="2"/>
          <c:tx>
            <c:strRef>
              <c:f>Munka1!$D$1</c:f>
              <c:strCache>
                <c:ptCount val="1"/>
                <c:pt idx="0">
                  <c:v>III. negyedév (09., 10., 11.)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Munka1!$A$2:$A$7</c:f>
              <c:strCache>
                <c:ptCount val="6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</c:v>
                </c:pt>
                <c:pt idx="5">
                  <c:v>2023/2024 (2023.09.05-ig)</c:v>
                </c:pt>
              </c:strCache>
            </c:strRef>
          </c:cat>
          <c:val>
            <c:numRef>
              <c:f>Munka1!$D$2:$D$7</c:f>
              <c:numCache>
                <c:formatCode>General</c:formatCode>
                <c:ptCount val="6"/>
                <c:pt idx="0">
                  <c:v>43</c:v>
                </c:pt>
                <c:pt idx="1">
                  <c:v>636</c:v>
                </c:pt>
                <c:pt idx="2">
                  <c:v>398</c:v>
                </c:pt>
                <c:pt idx="3">
                  <c:v>51</c:v>
                </c:pt>
                <c:pt idx="4">
                  <c:v>63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7D1-4DEE-A6C7-0DD318D4D90A}"/>
            </c:ext>
          </c:extLst>
        </c:ser>
        <c:ser>
          <c:idx val="3"/>
          <c:order val="3"/>
          <c:tx>
            <c:strRef>
              <c:f>Munka1!$E$1</c:f>
              <c:strCache>
                <c:ptCount val="1"/>
                <c:pt idx="0">
                  <c:v>IV. negyedév (12., 01., 02.)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hu-HU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2222222222222212E-2"/>
                      <c:h val="0.1070834895638045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D7D1-4DEE-A6C7-0DD318D4D90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Munka1!$A$2:$A$7</c:f>
              <c:strCache>
                <c:ptCount val="6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</c:v>
                </c:pt>
                <c:pt idx="5">
                  <c:v>2023/2024 (2023.09.05-ig)</c:v>
                </c:pt>
              </c:strCache>
            </c:strRef>
          </c:cat>
          <c:val>
            <c:numRef>
              <c:f>Munka1!$E$2:$E$7</c:f>
              <c:numCache>
                <c:formatCode>General</c:formatCode>
                <c:ptCount val="6"/>
                <c:pt idx="0">
                  <c:v>582</c:v>
                </c:pt>
                <c:pt idx="1">
                  <c:v>1618</c:v>
                </c:pt>
                <c:pt idx="2">
                  <c:v>1548</c:v>
                </c:pt>
                <c:pt idx="3">
                  <c:v>203</c:v>
                </c:pt>
                <c:pt idx="4">
                  <c:v>209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7D1-4DEE-A6C7-0DD318D4D9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5142160"/>
        <c:axId val="655141504"/>
      </c:barChart>
      <c:catAx>
        <c:axId val="655142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655141504"/>
        <c:crosses val="autoZero"/>
        <c:auto val="1"/>
        <c:lblAlgn val="ctr"/>
        <c:lblOffset val="100"/>
        <c:noMultiLvlLbl val="0"/>
      </c:catAx>
      <c:valAx>
        <c:axId val="655141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655142160"/>
        <c:crosses val="autoZero"/>
        <c:crossBetween val="between"/>
      </c:valAx>
      <c:spPr>
        <a:solidFill>
          <a:srgbClr val="FFFFFF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Munka1!$B$1</c:f>
              <c:strCache>
                <c:ptCount val="1"/>
                <c:pt idx="0">
                  <c:v>All cases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Munka1!$A$2:$A$24</c:f>
              <c:strCache>
                <c:ptCount val="23"/>
                <c:pt idx="0">
                  <c:v>2018/19_I.</c:v>
                </c:pt>
                <c:pt idx="1">
                  <c:v>2018/19_II.</c:v>
                </c:pt>
                <c:pt idx="2">
                  <c:v>2018/19_III.</c:v>
                </c:pt>
                <c:pt idx="3">
                  <c:v>2018/19_IV.</c:v>
                </c:pt>
                <c:pt idx="4">
                  <c:v>2019/20_I.</c:v>
                </c:pt>
                <c:pt idx="5">
                  <c:v>2019/20_II.</c:v>
                </c:pt>
                <c:pt idx="6">
                  <c:v>2019/20_III.</c:v>
                </c:pt>
                <c:pt idx="7">
                  <c:v>2019/20_IV.</c:v>
                </c:pt>
                <c:pt idx="8">
                  <c:v>2020/21_I.</c:v>
                </c:pt>
                <c:pt idx="9">
                  <c:v>2020/21_II.</c:v>
                </c:pt>
                <c:pt idx="10">
                  <c:v>2020/21_III.</c:v>
                </c:pt>
                <c:pt idx="11">
                  <c:v>2020/21_IV.</c:v>
                </c:pt>
                <c:pt idx="12">
                  <c:v>2021/22_I.</c:v>
                </c:pt>
                <c:pt idx="13">
                  <c:v>2021/22_II.</c:v>
                </c:pt>
                <c:pt idx="14">
                  <c:v>2021/22_III.</c:v>
                </c:pt>
                <c:pt idx="15">
                  <c:v>2021/22_IV.</c:v>
                </c:pt>
                <c:pt idx="16">
                  <c:v>2022/23_I</c:v>
                </c:pt>
                <c:pt idx="17">
                  <c:v>2022/23_II</c:v>
                </c:pt>
                <c:pt idx="18">
                  <c:v>2022/23_III</c:v>
                </c:pt>
                <c:pt idx="19">
                  <c:v>2022/23_IV</c:v>
                </c:pt>
                <c:pt idx="20">
                  <c:v>2023/24_I</c:v>
                </c:pt>
                <c:pt idx="21">
                  <c:v>2023/24_II</c:v>
                </c:pt>
                <c:pt idx="22">
                  <c:v>2023/24_III</c:v>
                </c:pt>
              </c:strCache>
            </c:strRef>
          </c:cat>
          <c:val>
            <c:numRef>
              <c:f>Munka1!$B$2:$B$24</c:f>
              <c:numCache>
                <c:formatCode>General</c:formatCode>
                <c:ptCount val="23"/>
                <c:pt idx="0">
                  <c:v>11</c:v>
                </c:pt>
                <c:pt idx="1">
                  <c:v>25</c:v>
                </c:pt>
                <c:pt idx="2">
                  <c:v>43</c:v>
                </c:pt>
                <c:pt idx="3">
                  <c:v>582</c:v>
                </c:pt>
                <c:pt idx="4">
                  <c:v>752</c:v>
                </c:pt>
                <c:pt idx="5">
                  <c:v>257</c:v>
                </c:pt>
                <c:pt idx="6">
                  <c:v>636</c:v>
                </c:pt>
                <c:pt idx="7">
                  <c:v>1618</c:v>
                </c:pt>
                <c:pt idx="8">
                  <c:v>2700</c:v>
                </c:pt>
                <c:pt idx="9">
                  <c:v>887</c:v>
                </c:pt>
                <c:pt idx="10">
                  <c:v>398</c:v>
                </c:pt>
                <c:pt idx="11">
                  <c:v>1548</c:v>
                </c:pt>
                <c:pt idx="12">
                  <c:v>1986</c:v>
                </c:pt>
                <c:pt idx="13">
                  <c:v>280</c:v>
                </c:pt>
                <c:pt idx="14">
                  <c:v>51</c:v>
                </c:pt>
                <c:pt idx="15">
                  <c:v>203</c:v>
                </c:pt>
                <c:pt idx="16">
                  <c:v>303</c:v>
                </c:pt>
                <c:pt idx="17">
                  <c:v>123</c:v>
                </c:pt>
                <c:pt idx="18">
                  <c:v>63</c:v>
                </c:pt>
                <c:pt idx="19">
                  <c:v>209</c:v>
                </c:pt>
                <c:pt idx="20">
                  <c:v>142</c:v>
                </c:pt>
                <c:pt idx="21">
                  <c:v>68</c:v>
                </c:pt>
                <c:pt idx="22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ACD-40C2-AB65-C7DB3DFE8F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5222792"/>
        <c:axId val="405221808"/>
      </c:lineChart>
      <c:catAx>
        <c:axId val="405222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405221808"/>
        <c:crosses val="autoZero"/>
        <c:auto val="1"/>
        <c:lblAlgn val="ctr"/>
        <c:lblOffset val="100"/>
        <c:noMultiLvlLbl val="0"/>
      </c:catAx>
      <c:valAx>
        <c:axId val="405221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405222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AutoShape 1">
            <a:extLst>
              <a:ext uri="{FF2B5EF4-FFF2-40B4-BE49-F238E27FC236}">
                <a16:creationId xmlns:a16="http://schemas.microsoft.com/office/drawing/2014/main" id="{E1F6A77C-9C15-40B9-8FDA-6450A5B133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796088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3075" name="AutoShape 2">
            <a:extLst>
              <a:ext uri="{FF2B5EF4-FFF2-40B4-BE49-F238E27FC236}">
                <a16:creationId xmlns:a16="http://schemas.microsoft.com/office/drawing/2014/main" id="{FF26D392-8856-4616-9C0C-72463386D8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796088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3076" name="AutoShape 3">
            <a:extLst>
              <a:ext uri="{FF2B5EF4-FFF2-40B4-BE49-F238E27FC236}">
                <a16:creationId xmlns:a16="http://schemas.microsoft.com/office/drawing/2014/main" id="{09153594-B0CF-40E5-B2A3-A7BFCA189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3077" name="AutoShape 4">
            <a:extLst>
              <a:ext uri="{FF2B5EF4-FFF2-40B4-BE49-F238E27FC236}">
                <a16:creationId xmlns:a16="http://schemas.microsoft.com/office/drawing/2014/main" id="{B193F18B-F393-49D5-8EB0-03E7E3315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2A7F9D83-9B8F-495C-BD88-212FAE00DD6E}"/>
              </a:ext>
            </a:extLst>
          </p:cNvPr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40050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GB" altLang="hu-HU"/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9A930274-B264-4C40-A5FC-09ABC533E261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3851275" y="0"/>
            <a:ext cx="2940050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GB" altLang="hu-HU"/>
          </a:p>
        </p:txBody>
      </p:sp>
      <p:sp>
        <p:nvSpPr>
          <p:cNvPr id="3080" name="Rectangle 7">
            <a:extLst>
              <a:ext uri="{FF2B5EF4-FFF2-40B4-BE49-F238E27FC236}">
                <a16:creationId xmlns:a16="http://schemas.microsoft.com/office/drawing/2014/main" id="{FFD5B222-158C-4B5E-961E-404E9C4FB364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58850" y="777875"/>
            <a:ext cx="4873625" cy="36528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D64DB33F-35E6-4618-9CF9-77883C8F98F3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906463" y="4670425"/>
            <a:ext cx="4978400" cy="443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hu-HU" altLang="hu-HU" noProof="0"/>
          </a:p>
        </p:txBody>
      </p:sp>
      <p:sp>
        <p:nvSpPr>
          <p:cNvPr id="3081" name="Rectangle 9">
            <a:extLst>
              <a:ext uri="{FF2B5EF4-FFF2-40B4-BE49-F238E27FC236}">
                <a16:creationId xmlns:a16="http://schemas.microsoft.com/office/drawing/2014/main" id="{808DFF64-8C25-47F7-8AB9-490364FE90D0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0" y="9340850"/>
            <a:ext cx="2940050" cy="54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GB" altLang="hu-HU"/>
          </a:p>
        </p:txBody>
      </p:sp>
      <p:sp>
        <p:nvSpPr>
          <p:cNvPr id="3082" name="Rectangle 10">
            <a:extLst>
              <a:ext uri="{FF2B5EF4-FFF2-40B4-BE49-F238E27FC236}">
                <a16:creationId xmlns:a16="http://schemas.microsoft.com/office/drawing/2014/main" id="{BD09E596-41F4-467E-B5F6-80993A87FB5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3851275" y="9340850"/>
            <a:ext cx="2940050" cy="54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6354968C-59DC-45AF-B0DA-CE7FE5D126DD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0">
            <a:extLst>
              <a:ext uri="{FF2B5EF4-FFF2-40B4-BE49-F238E27FC236}">
                <a16:creationId xmlns:a16="http://schemas.microsoft.com/office/drawing/2014/main" id="{0E6E9CA6-045C-4340-93A8-0CC28BEC482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2997C3E-ABCF-430E-B7D8-604C7CD63B75}" type="slidenum">
              <a:rPr lang="en-GB" altLang="hu-HU" smtClean="0"/>
              <a:pPr>
                <a:spcBef>
                  <a:spcPct val="0"/>
                </a:spcBef>
              </a:pPr>
              <a:t>1</a:t>
            </a:fld>
            <a:endParaRPr lang="en-GB" altLang="hu-HU"/>
          </a:p>
        </p:txBody>
      </p:sp>
      <p:sp>
        <p:nvSpPr>
          <p:cNvPr id="5123" name="Text Box 1">
            <a:extLst>
              <a:ext uri="{FF2B5EF4-FFF2-40B4-BE49-F238E27FC236}">
                <a16:creationId xmlns:a16="http://schemas.microsoft.com/office/drawing/2014/main" id="{5324AE30-C458-46E0-BED1-344606615B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5124" name="Rectangle 2">
            <a:extLst>
              <a:ext uri="{FF2B5EF4-FFF2-40B4-BE49-F238E27FC236}">
                <a16:creationId xmlns:a16="http://schemas.microsoft.com/office/drawing/2014/main" id="{01479549-C249-4F4C-805C-9DC379DA0A93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lang="en-US" altLang="hu-HU" dirty="0"/>
              <a:t>I am glad to be here and to talk to you about this topic. In view of the late hour, I will make a special effort to ensure that no one falls asleep. </a:t>
            </a:r>
          </a:p>
          <a:p>
            <a:pPr eaLnBrk="1" hangingPunct="1"/>
            <a:r>
              <a:rPr lang="en-US" altLang="hu-HU" dirty="0"/>
              <a:t>With this idea in mind, I would like to start with a humorous motto. For this motto I have used the lines of the great Hungarian writer Jenő </a:t>
            </a:r>
            <a:r>
              <a:rPr lang="en-US" altLang="hu-HU" dirty="0" err="1"/>
              <a:t>Rejtő</a:t>
            </a:r>
            <a:r>
              <a:rPr lang="en-US" altLang="hu-HU" dirty="0"/>
              <a:t> (aka P. Howard).</a:t>
            </a:r>
          </a:p>
          <a:p>
            <a:pPr eaLnBrk="1" hangingPunct="1"/>
            <a:endParaRPr lang="hu-HU" altLang="hu-HU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10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719666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11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55455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12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712245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13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747918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14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3673906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15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8887582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16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9286883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17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9407511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18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1286715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19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218553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lang="hu-HU" altLang="hu-HU" dirty="0"/>
              <a:t>Red= ASF </a:t>
            </a:r>
            <a:r>
              <a:rPr lang="hu-HU" altLang="hu-HU" dirty="0" err="1"/>
              <a:t>occours</a:t>
            </a:r>
            <a:r>
              <a:rPr lang="hu-HU" altLang="hu-HU" dirty="0"/>
              <a:t> WB &amp; </a:t>
            </a:r>
            <a:r>
              <a:rPr lang="hu-HU" altLang="hu-HU" dirty="0" err="1"/>
              <a:t>domestic</a:t>
            </a:r>
            <a:r>
              <a:rPr lang="hu-HU" altLang="hu-HU" dirty="0"/>
              <a:t> </a:t>
            </a:r>
            <a:r>
              <a:rPr lang="hu-HU" altLang="hu-HU" dirty="0" err="1"/>
              <a:t>pigs</a:t>
            </a:r>
            <a:r>
              <a:rPr lang="hu-HU" altLang="hu-HU" dirty="0"/>
              <a:t>,  pink = ASF </a:t>
            </a:r>
            <a:r>
              <a:rPr lang="hu-HU" altLang="hu-HU" dirty="0" err="1"/>
              <a:t>occours</a:t>
            </a:r>
            <a:r>
              <a:rPr lang="hu-HU" altLang="hu-HU" dirty="0"/>
              <a:t> </a:t>
            </a:r>
            <a:r>
              <a:rPr lang="hu-HU" altLang="hu-HU" dirty="0" err="1"/>
              <a:t>only</a:t>
            </a:r>
            <a:r>
              <a:rPr lang="hu-HU" altLang="hu-HU" dirty="0"/>
              <a:t> in WB, </a:t>
            </a:r>
            <a:r>
              <a:rPr lang="hu-HU" altLang="hu-HU" dirty="0" err="1"/>
              <a:t>blue</a:t>
            </a:r>
            <a:r>
              <a:rPr lang="hu-HU" altLang="hu-HU" dirty="0"/>
              <a:t> = </a:t>
            </a:r>
            <a:r>
              <a:rPr lang="hu-HU" altLang="hu-HU" dirty="0" err="1"/>
              <a:t>high</a:t>
            </a:r>
            <a:r>
              <a:rPr lang="hu-HU" altLang="hu-HU" dirty="0"/>
              <a:t> </a:t>
            </a:r>
            <a:r>
              <a:rPr lang="hu-HU" altLang="hu-HU" dirty="0" err="1"/>
              <a:t>risk</a:t>
            </a:r>
            <a:r>
              <a:rPr lang="hu-HU" altLang="hu-HU" dirty="0"/>
              <a:t> </a:t>
            </a:r>
            <a:r>
              <a:rPr lang="hu-HU" altLang="hu-HU" dirty="0" err="1"/>
              <a:t>are</a:t>
            </a:r>
            <a:r>
              <a:rPr lang="hu-HU" altLang="hu-HU" dirty="0"/>
              <a:t> </a:t>
            </a:r>
            <a:r>
              <a:rPr lang="hu-HU" altLang="hu-HU" dirty="0" err="1"/>
              <a:t>between</a:t>
            </a:r>
            <a:r>
              <a:rPr lang="hu-HU" altLang="hu-HU" dirty="0"/>
              <a:t> </a:t>
            </a:r>
            <a:r>
              <a:rPr lang="hu-HU" altLang="hu-HU" dirty="0" err="1"/>
              <a:t>the</a:t>
            </a:r>
            <a:r>
              <a:rPr lang="hu-HU" altLang="hu-HU" dirty="0"/>
              <a:t> </a:t>
            </a:r>
            <a:r>
              <a:rPr lang="hu-HU" altLang="hu-HU" dirty="0" err="1"/>
              <a:t>infected</a:t>
            </a:r>
            <a:r>
              <a:rPr lang="hu-HU" altLang="hu-HU" dirty="0"/>
              <a:t> and </a:t>
            </a:r>
            <a:r>
              <a:rPr lang="hu-HU" altLang="hu-HU" dirty="0" err="1"/>
              <a:t>the</a:t>
            </a:r>
            <a:r>
              <a:rPr lang="hu-HU" altLang="hu-HU" dirty="0"/>
              <a:t> free </a:t>
            </a:r>
            <a:r>
              <a:rPr lang="hu-HU" altLang="hu-HU" dirty="0" err="1"/>
              <a:t>area</a:t>
            </a:r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21118012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20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7156447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21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5865265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22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081191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23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0440239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24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553567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25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11033766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26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9406038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27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8084588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28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12161951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29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665056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7236740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30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8529387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31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57083438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32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7294086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33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65347161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34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3133699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35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4446683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36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2653532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37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34743767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38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5505432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39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313108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19465760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40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16156037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41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12680992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42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28544753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43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89691481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44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38569158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0">
            <a:extLst>
              <a:ext uri="{FF2B5EF4-FFF2-40B4-BE49-F238E27FC236}">
                <a16:creationId xmlns:a16="http://schemas.microsoft.com/office/drawing/2014/main" id="{4280166D-0A5F-48C6-B52D-4E1C97B5632F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4B5E9E3-3B88-4ED4-9265-ECB026FC838A}" type="slidenum">
              <a:rPr lang="en-GB" altLang="hu-HU" smtClean="0"/>
              <a:pPr>
                <a:spcBef>
                  <a:spcPct val="0"/>
                </a:spcBef>
              </a:pPr>
              <a:t>45</a:t>
            </a:fld>
            <a:endParaRPr lang="en-GB" altLang="hu-HU"/>
          </a:p>
        </p:txBody>
      </p:sp>
      <p:sp>
        <p:nvSpPr>
          <p:cNvPr id="44035" name="Text Box 1">
            <a:extLst>
              <a:ext uri="{FF2B5EF4-FFF2-40B4-BE49-F238E27FC236}">
                <a16:creationId xmlns:a16="http://schemas.microsoft.com/office/drawing/2014/main" id="{EE7133F7-25C5-45DE-9B16-3B0A96775F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44036" name="Rectangle 2">
            <a:extLst>
              <a:ext uri="{FF2B5EF4-FFF2-40B4-BE49-F238E27FC236}">
                <a16:creationId xmlns:a16="http://schemas.microsoft.com/office/drawing/2014/main" id="{39605899-8CD7-48B2-A6FA-01B1CB65A41A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5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lang="hu-HU" altLang="hu-HU" dirty="0" err="1"/>
              <a:t>However</a:t>
            </a:r>
            <a:r>
              <a:rPr lang="hu-HU" altLang="hu-HU" dirty="0"/>
              <a:t> </a:t>
            </a:r>
            <a:r>
              <a:rPr lang="en-US" altLang="hu-HU" dirty="0"/>
              <a:t>I don't want to highlight any of </a:t>
            </a:r>
            <a:r>
              <a:rPr lang="en-US" altLang="hu-HU" dirty="0" err="1"/>
              <a:t>th</a:t>
            </a:r>
            <a:r>
              <a:rPr lang="hu-HU" altLang="hu-HU" dirty="0" err="1"/>
              <a:t>ese</a:t>
            </a:r>
            <a:r>
              <a:rPr lang="en-US" altLang="hu-HU" dirty="0"/>
              <a:t> issues now, </a:t>
            </a:r>
            <a:r>
              <a:rPr lang="hu-HU" altLang="hu-HU" dirty="0" err="1"/>
              <a:t>because</a:t>
            </a:r>
            <a:r>
              <a:rPr lang="en-US" altLang="hu-HU" dirty="0"/>
              <a:t> we will talk about </a:t>
            </a:r>
            <a:r>
              <a:rPr lang="hu-HU" altLang="hu-HU" dirty="0" err="1"/>
              <a:t>the</a:t>
            </a:r>
            <a:r>
              <a:rPr lang="hu-HU" altLang="hu-HU" dirty="0"/>
              <a:t> </a:t>
            </a:r>
            <a:r>
              <a:rPr lang="en-US" altLang="hu-HU" dirty="0"/>
              <a:t>most important</a:t>
            </a:r>
            <a:r>
              <a:rPr lang="hu-HU" altLang="hu-HU" dirty="0"/>
              <a:t> </a:t>
            </a:r>
            <a:r>
              <a:rPr lang="hu-HU" altLang="hu-HU" dirty="0" err="1"/>
              <a:t>ones</a:t>
            </a:r>
            <a:r>
              <a:rPr lang="en-US" altLang="hu-HU" dirty="0"/>
              <a:t> later</a:t>
            </a:r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2363326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6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3329967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7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946587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8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600452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9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570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9B0CFDD0-673D-4C3F-9F19-3AD6FC45CA7B}"/>
              </a:ext>
            </a:extLst>
          </p:cNvPr>
          <p:cNvSpPr>
            <a:spLocks noGrp="1" noRot="1" noChangeArrowheads="1"/>
          </p:cNvSpPr>
          <p:nvPr>
            <p:ph type="ctrTitle"/>
          </p:nvPr>
        </p:nvSpPr>
        <p:spPr>
          <a:xfrm>
            <a:off x="685800" y="1981200"/>
            <a:ext cx="7772400" cy="1600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hu-HU" altLang="hu-HU" noProof="0"/>
              <a:t>Mintacím szerkesztése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5C9370C8-7322-4F2D-9FAC-B8583B79848F}"/>
              </a:ext>
            </a:extLst>
          </p:cNvPr>
          <p:cNvSpPr>
            <a:spLocks noGrp="1" noRot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hu-HU" altLang="hu-HU" noProof="0"/>
              <a:t>Alcím mintájának szerkesztése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AAEA93D-6F0D-45AB-BAF6-97C6C9C58BE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CE36466-7F45-4D01-8B93-A988FEA115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F45D4D4-E04E-438C-A66C-76F193939F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23B03A-F6A8-4F97-A2F4-DDED4CB8B818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702768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4B47B4-2CF2-4D33-A33B-8955AC7A8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B04134A-E4EC-4A28-A432-9A29365E8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04F03C0-692B-4943-B94D-4FFD26508B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131749-DE50-4066-97FC-52028DB5CE6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7D51A1E-A28A-4EB7-ACE0-17F037A1C2A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E9891A-C905-4F71-ADA8-2FFC9F614D41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781377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FF78F400-BD8B-4DD2-A393-901F52686A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707188" y="228600"/>
            <a:ext cx="2135187" cy="5870575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ED11D42-45E0-4068-8243-C0CC49E492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1625" y="228600"/>
            <a:ext cx="6253163" cy="5870575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972488A-EECC-473A-9F8A-D85B67099D4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DDD5F2C-A849-452C-B265-038BE52A197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BF07CFB-A95B-4CF3-84E1-D6517DF6F55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7D5658-1339-4B60-B78A-91BDE40194F1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836797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Cím és tábláz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C495998-10EF-4C01-B589-4AE58F005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625" y="228600"/>
            <a:ext cx="8510588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áblázat helye 2">
            <a:extLst>
              <a:ext uri="{FF2B5EF4-FFF2-40B4-BE49-F238E27FC236}">
                <a16:creationId xmlns:a16="http://schemas.microsoft.com/office/drawing/2014/main" id="{7D26F8EF-5774-46B8-AF97-35757E5032A3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301625" y="1676400"/>
            <a:ext cx="8540750" cy="4422775"/>
          </a:xfrm>
        </p:spPr>
        <p:txBody>
          <a:bodyPr/>
          <a:lstStyle/>
          <a:p>
            <a:pPr lvl="0"/>
            <a:endParaRPr lang="hu-HU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B1DB337-EDB2-456C-B89E-81B81267E4D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5A41175-ACA2-4A7C-A6AE-CF5EC0289DA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27EC30E-D7DC-47F4-AA8F-95A9DD2E4A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24189F-5142-45C2-B96A-00DA6FE79E3B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758134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8A6752C3-E7F9-48AD-B491-087D4ACF97FF}"/>
              </a:ext>
            </a:extLst>
          </p:cNvPr>
          <p:cNvSpPr>
            <a:spLocks noGrp="1" noRot="1" noChangeArrowheads="1"/>
          </p:cNvSpPr>
          <p:nvPr>
            <p:ph type="ctrTitle"/>
          </p:nvPr>
        </p:nvSpPr>
        <p:spPr>
          <a:xfrm>
            <a:off x="685800" y="1981200"/>
            <a:ext cx="7772400" cy="1600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hu-HU" altLang="hu-HU" noProof="0"/>
              <a:t>Mintacím szerkesztése</a:t>
            </a:r>
          </a:p>
        </p:txBody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10F4DB13-4E6A-4735-BCBE-83DB86B5978D}"/>
              </a:ext>
            </a:extLst>
          </p:cNvPr>
          <p:cNvSpPr>
            <a:spLocks noGrp="1" noRot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hu-HU" altLang="hu-HU" noProof="0"/>
              <a:t>Alcím mintájának szerkesztése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9DFFC06-3CB2-4F6C-B6E8-6CD43032249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4AB6CD1-94F3-4D4C-A195-4D19322A83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F0E4C2B-E679-4227-95C0-C6EB1814D2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6911F0-B1D7-4556-8F70-75CE641D7FCB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9220993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257EAB-3F4F-4332-990C-F600CFC77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163783D-3ED1-4F5A-A864-3F5BFAAC1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3C05A42-FA4D-461E-8D8F-46B92BF31E7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F972553-9144-4334-ADEF-2B49B15A67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89BD423-D95A-41A4-805B-3B616087742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D06A4B-59D3-4995-99EA-8501EEA09FFD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9816740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68926BC-5C5C-4346-9351-AA6DDA09C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DCB3AB3-392D-42EA-AFAE-476B23023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053072D-A2B9-4F59-8265-70AB11E4768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70E4629-42C7-4CCF-AE4E-EA56BCCFBF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D54D42E-5285-4300-BFB7-611650E4BE4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0C9F68-748F-4BA8-988B-AD80A5365E63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2901199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00CD455-FDCD-4F25-94DE-BE04CE53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1C04241-AA3D-453A-A21B-BB6F743BBA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1625" y="1676400"/>
            <a:ext cx="4194175" cy="442277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7DDF3FB-F81D-42A0-9D82-28433440F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194175" cy="442277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354804-27D9-4152-8E4A-59681C8C24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0F9B99-7DAB-4093-85F9-A986195F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425350-FD3F-4D02-8BA7-03BAEB845A1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32EA3-D2C4-417F-989C-F2988BB2B015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7990348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CB8ACB-1E24-49C5-9F36-8F135AED4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F496795-9021-4543-9E3D-E8A0E104C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40744C0-C62E-4752-B9BF-3FCBE975FD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5253F433-8DC5-4E92-8C01-59456C77D5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C625D7C-F1FB-4292-96CE-D7561E3A4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B3CF4BC-174F-4EEF-B56B-717E3FD5E8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CBCBEC8-E925-46C8-8682-FE3A39ED0D5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4459658-A99B-44C0-BD2A-FE8E248B556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07541B-13F0-4AA0-A8F3-DAEA75EA9B51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363652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C1CD23-9AB4-4893-B854-6A4954EBB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AD713A29-891B-4D44-8A34-74A47238A9E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802E1C88-EBA8-4488-8484-74B7FCC5D5B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61DA420-5695-4924-BFE3-CFAE0AF67E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864A3F-A130-4B56-B4F5-7C9DA7506648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8051358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4F774EAB-297C-4346-97B2-E629E9C9E4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3D01731D-F8D0-49BF-9C6D-1C3B0D7FC2A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6E725D9-DABB-4934-B5D2-78963B6E4D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37EDFC-5C6F-43B3-A02F-69A7D3F687C7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22203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6AADFF-63FF-4835-9AE7-F7CA25935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AEE1B3E-96DB-45A9-8059-7273683A7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6BA2EBF-898F-4F45-84AC-555AE86D611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4EA42A9-650B-469F-92B2-1C84A2CB960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A89AFE1-1F5A-44C3-BB66-58D43E95BE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45D751-DED5-45BB-A275-A50D7D80CEAC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4354930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1AC2FA4-185D-40A1-A3A9-A0E4D7B50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30CCFE-168C-47F4-B6D3-6F40077B8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362198B-14D5-4AB3-B493-DA8C8A41E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6B6673-A8A7-4527-ABA4-933AB37201A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74EBA7-2D12-4FF8-A508-DD7156B6617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BAA8CC-190F-4E14-A5C8-5831C9E01A1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542154-9FE1-479D-AD09-27980B3B1464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8787027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B22998E-4C0C-4509-86A9-6E6C47F01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3ACCE22F-572F-43CE-9FDC-5358B5A07F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u-HU" noProof="0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32E4526-6379-4DB8-99CC-A01B201E8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775BA4-6B61-41B8-B698-3245B136936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E23A72-EFCB-4D99-B0EB-CBCCF5B46BC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A3E9DC-3580-4CE9-A319-D13756D223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B1E55E-F81C-4E4F-BC7C-6A19C7506083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42891940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BDF5FF2-2B6D-42B8-BF6E-33453BF81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279E3DE-F89E-46DC-B118-B8B6EE2040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9ACACFD-3367-4377-95CA-3D9B0A253B1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D4C4BAC-85BF-432A-9AF8-BF37C09D7C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FF3C525-9F3B-47AB-AA85-11CAF13F74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6E8003-345D-4B96-8B5E-35935E01067F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0156189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4938A2E-CF3A-4991-9C23-07B7278838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707188" y="228600"/>
            <a:ext cx="2135187" cy="5870575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80E9889-67D5-43CF-B1C4-C52F6C7DD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1625" y="228600"/>
            <a:ext cx="6253163" cy="5870575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6B4F957-9844-49CB-8026-A752D099B22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26B94FB-7925-40BA-A170-219671E34B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08C5FD4-8AF0-4186-B5CB-40F85EA35E8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02FB16-74AD-4ECC-B73F-51EDDE869E40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845852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5233C48-69F6-494D-BDD8-ACD3A8F96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8CB856A-78F0-4232-9A65-1B7EF5246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D222B11-D070-4517-B794-2ED6E7F83A5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2042B22-B563-40BA-8333-DBEA130D46C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3231A3E-E418-4DB1-9A86-145B956C40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04F6FC-8C33-4CA1-9A4E-A878BFF3A2E1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73596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C39DB6E-1A0F-4926-B2B9-01A3E20F1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3CEA14A-845B-4208-957E-5F9D53B41A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1625" y="1676400"/>
            <a:ext cx="4194175" cy="442277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3150840-3536-4F58-987C-8D5FD83C2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194175" cy="442277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52358C-1401-48BD-B9FD-46ABAB7C61F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E90F01-C1EA-4559-81F3-EAFD16AC29B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67BC75-9686-4313-82D0-49A38115ADF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364683-2295-426F-8072-311B5EA546AF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312580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58E976A-CE1D-4366-9D4A-4E2F946A5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147E749-AB41-4076-AAFD-112A043CAF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B7A3C28-6A9B-4E02-A595-3E43FD1D65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967419E3-7D4E-4935-BF7E-8CD4DC9D40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B9B2B33D-8A0D-4033-A056-67B7B45353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E5EEAD2-43C6-4FB1-83C7-DB8831326AA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63FDA43D-5532-4542-9CBB-63EC1E2C27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0042FE53-49B2-4B60-BBFD-E7E4AF20F31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16A75E-067E-4CDF-B487-92004F5A2B6B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087855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07534FA-3450-40B4-890B-2ECC06201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913B6A18-9333-46A2-A95B-25A6A903263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0B2B131-AA3C-418F-AD8F-CEE75651F0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E73CAAC-3B7B-4687-968C-0A92A832EA2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CF8DC6-6014-41D8-BBDA-C14B6657445F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59656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0B9FA52-A211-4059-94CA-CA67C36FD33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7DA01B90-2FAD-48C7-BE14-C5CE4EDC611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48B81E6-83D8-422E-9D16-6A6E8E76FB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BE1750-1C3B-475D-B0E2-10F99EBC6CAD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743023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A8749C-069C-4AB3-8C10-9FFB75115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157E43D-81E9-4172-8B84-00E49DB04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19481E9-B47D-4AAD-A1CE-6CC3F81C54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E92455-A63F-4EB7-A128-305AEE602B6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0719CC-1B8D-4B99-B7A9-9D1A4501133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4C6B3F-575C-4CD5-B48B-9284DD436F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72AFEB-458A-4E3D-AE36-182553079B16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859637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DF90A8B-2054-4AA2-B202-EE1038580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26959AA6-56B4-4FF8-9EB4-595DF04EE7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u-HU" noProof="0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6A3EBFC-C382-4EB6-99E6-54DC23B6C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F9AF3E-3D6A-4B33-A290-519427FBF5E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1FE690-642E-46FE-9A62-BED81ADE5C1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AAFBCC-7DCC-4CEF-A48E-91E3631103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7D7538-70EE-402F-AAFC-D83220D3D811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673793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4C09E6BA-7020-41ED-9CE0-D50BFA4B6C4E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 bwMode="auto">
          <a:xfrm>
            <a:off x="301625" y="228600"/>
            <a:ext cx="8510588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hu-HU" altLang="hu-HU"/>
              <a:t>Mintacím szerkesztése</a:t>
            </a:r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5BB86CF-DECA-4D1F-92D1-DDB3BDC2AAEE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 bwMode="auto">
          <a:xfrm>
            <a:off x="301625" y="1676400"/>
            <a:ext cx="8540750" cy="442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u-HU" altLang="hu-HU"/>
              <a:t>Mintaszöveg szerkesztése</a:t>
            </a:r>
          </a:p>
          <a:p>
            <a:pPr lvl="1"/>
            <a:r>
              <a:rPr lang="hu-HU" altLang="hu-HU"/>
              <a:t>Második szint</a:t>
            </a:r>
          </a:p>
          <a:p>
            <a:pPr lvl="2"/>
            <a:r>
              <a:rPr lang="hu-HU" altLang="hu-HU"/>
              <a:t>Harmadik szint</a:t>
            </a:r>
          </a:p>
          <a:p>
            <a:pPr lvl="3"/>
            <a:r>
              <a:rPr lang="hu-HU" altLang="hu-HU"/>
              <a:t>Negyedik szint</a:t>
            </a:r>
          </a:p>
          <a:p>
            <a:pPr lvl="4"/>
            <a:r>
              <a:rPr lang="hu-HU" altLang="hu-HU"/>
              <a:t>Ötödik szint</a:t>
            </a:r>
          </a:p>
        </p:txBody>
      </p:sp>
      <p:sp>
        <p:nvSpPr>
          <p:cNvPr id="68612" name="Rectangle 4">
            <a:extLst>
              <a:ext uri="{FF2B5EF4-FFF2-40B4-BE49-F238E27FC236}">
                <a16:creationId xmlns:a16="http://schemas.microsoft.com/office/drawing/2014/main" id="{1FEA8BA2-CC53-4E9F-9876-C8761EADA83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4800" y="6245225"/>
            <a:ext cx="22860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8613" name="Rectangle 5">
            <a:extLst>
              <a:ext uri="{FF2B5EF4-FFF2-40B4-BE49-F238E27FC236}">
                <a16:creationId xmlns:a16="http://schemas.microsoft.com/office/drawing/2014/main" id="{39D24D83-9EB7-492B-9AB3-C3601BF92BF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8614" name="Rectangle 6">
            <a:extLst>
              <a:ext uri="{FF2B5EF4-FFF2-40B4-BE49-F238E27FC236}">
                <a16:creationId xmlns:a16="http://schemas.microsoft.com/office/drawing/2014/main" id="{08311454-4C57-4985-B757-32D20F4D1B9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2860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B50B01B-D5B8-4317-9755-069A5DEC0CDF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32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DA45C492-5646-44E1-A805-BE45CE853C9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 bwMode="auto">
          <a:xfrm>
            <a:off x="301625" y="228600"/>
            <a:ext cx="8510588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hu-HU" altLang="hu-HU"/>
              <a:t>Mintacím szerkesztése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DE2F9D8B-09AB-4EA0-A2E0-E202A1AA7043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 bwMode="auto">
          <a:xfrm>
            <a:off x="301625" y="1676400"/>
            <a:ext cx="8540750" cy="442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u-HU" altLang="hu-HU"/>
              <a:t>Mintaszöveg szerkesztése</a:t>
            </a:r>
          </a:p>
          <a:p>
            <a:pPr lvl="1"/>
            <a:r>
              <a:rPr lang="hu-HU" altLang="hu-HU"/>
              <a:t>Második szint</a:t>
            </a:r>
          </a:p>
          <a:p>
            <a:pPr lvl="2"/>
            <a:r>
              <a:rPr lang="hu-HU" altLang="hu-HU"/>
              <a:t>Harmadik szint</a:t>
            </a:r>
          </a:p>
          <a:p>
            <a:pPr lvl="3"/>
            <a:r>
              <a:rPr lang="hu-HU" altLang="hu-HU"/>
              <a:t>Negyedik szint</a:t>
            </a:r>
          </a:p>
          <a:p>
            <a:pPr lvl="4"/>
            <a:r>
              <a:rPr lang="hu-HU" altLang="hu-HU"/>
              <a:t>Ötödik szint</a:t>
            </a:r>
          </a:p>
        </p:txBody>
      </p:sp>
      <p:sp>
        <p:nvSpPr>
          <p:cNvPr id="71684" name="Rectangle 4">
            <a:extLst>
              <a:ext uri="{FF2B5EF4-FFF2-40B4-BE49-F238E27FC236}">
                <a16:creationId xmlns:a16="http://schemas.microsoft.com/office/drawing/2014/main" id="{C29CC13D-77E9-45DF-9913-ED467C20FFA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4800" y="6245225"/>
            <a:ext cx="22860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1685" name="Rectangle 5">
            <a:extLst>
              <a:ext uri="{FF2B5EF4-FFF2-40B4-BE49-F238E27FC236}">
                <a16:creationId xmlns:a16="http://schemas.microsoft.com/office/drawing/2014/main" id="{9D6A26C5-9383-4BDC-8CA2-AEBF80A17F6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1686" name="Rectangle 6">
            <a:extLst>
              <a:ext uri="{FF2B5EF4-FFF2-40B4-BE49-F238E27FC236}">
                <a16:creationId xmlns:a16="http://schemas.microsoft.com/office/drawing/2014/main" id="{027F6FA7-4C54-4F6D-A4A0-F8138B3D916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2860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7E5A7DFB-0486-4E66-905C-5F26B544625F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32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" name="Rectangle 1">
            <a:extLst>
              <a:ext uri="{FF2B5EF4-FFF2-40B4-BE49-F238E27FC236}">
                <a16:creationId xmlns:a16="http://schemas.microsoft.com/office/drawing/2014/main" id="{F0A3BDCC-28EB-4435-9890-BFF6E69DB3F1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718879" y="800392"/>
            <a:ext cx="7698523" cy="121210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lnSpc>
                <a:spcPct val="9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000" dirty="0"/>
              <a:t> </a:t>
            </a:r>
            <a:r>
              <a:rPr lang="en-US" altLang="hu-HU" sz="3200" b="1" dirty="0">
                <a:solidFill>
                  <a:schemeClr val="tx1"/>
                </a:solidFill>
              </a:rPr>
              <a:t>Latest knowledge on the epidemiology of African swine fever in Hungary</a:t>
            </a:r>
            <a:endParaRPr lang="hu-HU" altLang="hu-HU" sz="3000" dirty="0">
              <a:solidFill>
                <a:schemeClr val="tx1"/>
              </a:solidFill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C6A0E1A0-D6FF-46FD-AEA9-33D078C685D6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07504" y="2490436"/>
            <a:ext cx="9036496" cy="410691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ctr">
            <a:normAutofit fontScale="77500" lnSpcReduction="20000"/>
          </a:bodyPr>
          <a:lstStyle/>
          <a:p>
            <a:pPr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100" dirty="0"/>
              <a:t>    </a:t>
            </a:r>
          </a:p>
          <a:p>
            <a:pPr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endParaRPr lang="hu-HU" altLang="hu-HU" sz="2100" dirty="0"/>
          </a:p>
          <a:p>
            <a:pPr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endParaRPr lang="hu-HU" altLang="hu-HU" sz="2100" dirty="0"/>
          </a:p>
          <a:p>
            <a:pPr algn="ctr" eaLnBrk="1" hangingPunct="1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100" dirty="0"/>
              <a:t>         </a:t>
            </a:r>
            <a:endParaRPr lang="hu-HU" altLang="hu-HU" sz="3600" b="1" dirty="0"/>
          </a:p>
          <a:p>
            <a:pPr algn="ctr"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GB" altLang="hu-HU" sz="4400" b="1" dirty="0"/>
              <a:t>   University of Veterinary Medicine</a:t>
            </a:r>
          </a:p>
          <a:p>
            <a:pPr algn="ctr"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GB" altLang="hu-HU" sz="4400" b="1" dirty="0"/>
              <a:t> Budapest</a:t>
            </a:r>
          </a:p>
          <a:p>
            <a:pPr algn="ctr"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3600" b="1" dirty="0"/>
              <a:t>19</a:t>
            </a:r>
            <a:r>
              <a:rPr lang="en-GB" altLang="hu-HU" sz="3600" b="1" dirty="0"/>
              <a:t>.09.202</a:t>
            </a:r>
            <a:r>
              <a:rPr lang="hu-HU" altLang="hu-HU" sz="3600" b="1" dirty="0"/>
              <a:t>3</a:t>
            </a:r>
            <a:r>
              <a:rPr lang="en-GB" altLang="hu-HU" sz="3600" b="1" dirty="0"/>
              <a:t>.</a:t>
            </a:r>
          </a:p>
          <a:p>
            <a:pPr algn="ctr"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endParaRPr lang="hu-HU" altLang="hu-HU" sz="3600" b="1" dirty="0"/>
          </a:p>
          <a:p>
            <a:pPr algn="ctr" eaLnBrk="1" hangingPunct="1">
              <a:spcBef>
                <a:spcPts val="900"/>
              </a:spcBef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3300" b="1" dirty="0"/>
              <a:t>Zsolt Földi DVM</a:t>
            </a:r>
          </a:p>
          <a:p>
            <a:pPr algn="ctr"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GB" altLang="hu-HU" sz="2800" dirty="0"/>
              <a:t>Head of National CSF and ASF Expert Group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The first ASP case in Hungary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– 21.04.2018.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8FE69E5-1FA0-25B0-2E56-A6EE739CC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80" y="1814480"/>
            <a:ext cx="6988922" cy="494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1028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Official 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areas after the infection of Szabolcs-</a:t>
            </a:r>
            <a:r>
              <a:rPr lang="en-US" altLang="hu-HU" sz="2800" b="1" dirty="0" err="1">
                <a:solidFill>
                  <a:schemeClr val="tx1"/>
                </a:solidFill>
                <a:latin typeface="+mn-lt"/>
              </a:rPr>
              <a:t>Szatmár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-</a:t>
            </a:r>
            <a:r>
              <a:rPr lang="en-US" altLang="hu-HU" sz="2800" b="1" dirty="0" err="1">
                <a:solidFill>
                  <a:schemeClr val="tx1"/>
                </a:solidFill>
                <a:latin typeface="+mn-lt"/>
              </a:rPr>
              <a:t>Bereg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County (May 16, 2018)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  <p:pic>
        <p:nvPicPr>
          <p:cNvPr id="7" name="Kép 6" descr="A képen térkép látható&#10;&#10;Automatikusan generált leírás">
            <a:extLst>
              <a:ext uri="{FF2B5EF4-FFF2-40B4-BE49-F238E27FC236}">
                <a16:creationId xmlns:a16="http://schemas.microsoft.com/office/drawing/2014/main" id="{98B14828-F1D2-4EA2-2ECE-343CE31974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1891145"/>
            <a:ext cx="7011785" cy="496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2292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ASF risk analysis – practical implementation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1.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77500" lnSpcReduction="20000"/>
          </a:bodyPr>
          <a:lstStyle/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First level</a:t>
            </a:r>
          </a:p>
          <a:p>
            <a:pPr marL="0" indent="0" algn="just" eaLnBrk="1" hangingPunct="1">
              <a:lnSpc>
                <a:spcPct val="12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We use an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own algorithm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running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in an R software environment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to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identify extremely high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risk (infected), high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risk and medium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risk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hunting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management units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(the low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risk area classification was discontinued following the </a:t>
            </a:r>
            <a:r>
              <a:rPr lang="en-US" altLang="hu-HU" sz="2800" dirty="0" err="1">
                <a:effectLst/>
                <a:cs typeface="Times New Roman" panose="02020603050405020304" pitchFamily="18" charset="0"/>
              </a:rPr>
              <a:t>propos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al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of the 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National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Expert Group meeting in December 2019). </a:t>
            </a:r>
          </a:p>
          <a:p>
            <a:pPr marL="0" indent="0" algn="just" eaLnBrk="1" hangingPunct="1">
              <a:lnSpc>
                <a:spcPct val="12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algorithm defines these areas based on the density of wild boars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the hunting management units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and the distance of the hunting management units from the wild boar cases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Hungary, and from wild boar cases near the Hungarian border </a:t>
            </a:r>
          </a:p>
          <a:p>
            <a:pPr marL="0" indent="0" algn="just" eaLnBrk="1" hangingPunct="1">
              <a:lnSpc>
                <a:spcPct val="12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For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interactive </a:t>
            </a:r>
            <a:r>
              <a:rPr lang="en-US" altLang="hu-HU" sz="2800" b="1" dirty="0" err="1">
                <a:effectLst/>
                <a:cs typeface="Times New Roman" panose="02020603050405020304" pitchFamily="18" charset="0"/>
              </a:rPr>
              <a:t>visualisation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we use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QGIS software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US" altLang="hu-HU" sz="2800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5194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ASF risk analysis – practical implementation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2.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20000"/>
          </a:bodyPr>
          <a:lstStyle/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Second level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Expert Group will make the final decision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 err="1">
                <a:effectLst/>
                <a:cs typeface="Times New Roman" panose="02020603050405020304" pitchFamily="18" charset="0"/>
              </a:rPr>
              <a:t>tak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ing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into account other important factors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such as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effective natural and artificial barriers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epidemiological information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in particular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geographical location of new cases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relation to previous cases,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the distance of new cases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from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boundary of the infected and high risk area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u="sng" dirty="0">
                <a:effectLst/>
                <a:cs typeface="Times New Roman" panose="02020603050405020304" pitchFamily="18" charset="0"/>
              </a:rPr>
              <a:t>Update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We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updated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risk analysis for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any significant change in the epidemiological situation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u="sng" dirty="0">
                <a:effectLst/>
                <a:cs typeface="Times New Roman" panose="02020603050405020304" pitchFamily="18" charset="0"/>
              </a:rPr>
              <a:t>Modification of the system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If justified by practical experience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8080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107504" y="224644"/>
            <a:ext cx="9138264" cy="158417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ASF risk analysis – practical implementation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3.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85000" lnSpcReduction="20000"/>
          </a:bodyPr>
          <a:lstStyle/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The most important modifications of the risk analysis system</a:t>
            </a:r>
            <a:endParaRPr lang="hu-HU" altLang="hu-HU" sz="2800" b="1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800" dirty="0">
                <a:effectLst/>
                <a:cs typeface="Times New Roman" panose="02020603050405020304" pitchFamily="18" charset="0"/>
              </a:rPr>
              <a:t>In 19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July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2021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it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has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been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propose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d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that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administrative decisions should then be based on a risk analysis taking into account cases within one year 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(last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year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).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It was preceded by a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comprehensive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retrospective study. It was necessary because we had taken into account all the cases that had occurred until then, so the risk would never have decreased or disappeared.</a:t>
            </a:r>
            <a:endParaRPr lang="hu-HU" altLang="hu-HU" sz="2800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800" dirty="0">
                <a:effectLst/>
                <a:cs typeface="Times New Roman" panose="02020603050405020304" pitchFamily="18" charset="0"/>
              </a:rPr>
              <a:t>In 17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August 2022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existing risk analysis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has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been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s</a:t>
            </a:r>
            <a:r>
              <a:rPr lang="en-US" altLang="hu-HU" sz="2800" b="1" dirty="0" err="1">
                <a:effectLst/>
                <a:cs typeface="Times New Roman" panose="02020603050405020304" pitchFamily="18" charset="0"/>
              </a:rPr>
              <a:t>upplement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ed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with a second step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in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case of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hunting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management units that could be reclassified from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extremely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high risk to high risk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based on the first (original) step. </a:t>
            </a:r>
            <a:endParaRPr lang="hu-HU" altLang="hu-HU" sz="2800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8238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Adding a new second step to the ASF risk analysis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1.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800" dirty="0">
                <a:effectLst/>
                <a:cs typeface="Times New Roman" panose="02020603050405020304" pitchFamily="18" charset="0"/>
              </a:rPr>
              <a:t>In the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2022/2023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 hunting year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, there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was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a few occasions within the infected area where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the distance between a new case and the nearest case within one year was much greater than usual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(large jumps of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at least 20 km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). 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800" dirty="0">
                <a:effectLst/>
                <a:cs typeface="Times New Roman" panose="02020603050405020304" pitchFamily="18" charset="0"/>
              </a:rPr>
              <a:t>This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could be a problem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if the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ASF risk of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hunting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 management units close to such a new case had decreased prior to the big jump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, and therefore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 proposal was made to reclassify these units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 from infected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to high risk. </a:t>
            </a:r>
            <a:endParaRPr lang="en-GB" altLang="hu-HU" sz="2800" b="1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6187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Map - Cases with a big jump</a:t>
            </a:r>
            <a:endParaRPr lang="hu-HU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A3138E2-AE69-02C8-598D-AC06CA96B1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25" y="1014643"/>
            <a:ext cx="8141799" cy="578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1078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Adding a new second step to the ASF risk analysis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2.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1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After a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comprehensive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analysis,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Risk Analysis Action Group decided to add a second step to the current risk analysis system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where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algorithm examine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s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whether cases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within one year have occurred within 30 km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radius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of the border of the units proposed to be reclassified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from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infected area (from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extremely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high risk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)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to high risk. If yes, the infected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(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extremely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high risk)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area remains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This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procedure provides more reliability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than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before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for possible area reductions, while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at the same time providing an appropriate level of risk reduction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for this risk analysis.</a:t>
            </a: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2765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The effectiveness of ASF risk analysis so far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lnSpcReduction="1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effectiveness of the risk assessment is well characterized by the fact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that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99.9 percent of all AS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F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cases confirmed in wild boars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Hungary until September 5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.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202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3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were found within the infected area.</a:t>
            </a:r>
            <a:endParaRPr lang="hu-HU" altLang="hu-HU" sz="28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Moreover, from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January 1, 2021, all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confirmed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wilde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boar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cases occurred within the infected area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.</a:t>
            </a:r>
            <a:endParaRPr lang="hu-HU" altLang="hu-HU" sz="2800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We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have improved this already extremely effective system even further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by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introducing the second step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mentionded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earlier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09138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548640"/>
            <a:ext cx="7626096" cy="117957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</a:rPr>
              <a:t>Proposal of the National Expert Group on 15 September 2022 and changes to the official risk areas from 27</a:t>
            </a:r>
            <a:r>
              <a:rPr lang="hu-HU" altLang="hu-HU" sz="2800" b="1" dirty="0">
                <a:solidFill>
                  <a:schemeClr val="tx1"/>
                </a:solidFill>
              </a:rPr>
              <a:t> </a:t>
            </a:r>
            <a:r>
              <a:rPr lang="hu-HU" altLang="hu-HU" sz="2800" b="1" dirty="0" err="1">
                <a:solidFill>
                  <a:schemeClr val="tx1"/>
                </a:solidFill>
              </a:rPr>
              <a:t>June</a:t>
            </a:r>
            <a:r>
              <a:rPr lang="hu-HU" altLang="hu-HU" sz="2800" b="1" dirty="0">
                <a:solidFill>
                  <a:schemeClr val="tx1"/>
                </a:solidFill>
              </a:rPr>
              <a:t> </a:t>
            </a:r>
            <a:r>
              <a:rPr lang="en-US" altLang="hu-HU" sz="2800" b="1" dirty="0">
                <a:solidFill>
                  <a:schemeClr val="tx1"/>
                </a:solidFill>
              </a:rPr>
              <a:t>2023</a:t>
            </a:r>
            <a:endParaRPr lang="en-GB" altLang="hu-HU" sz="2800" b="1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176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400" dirty="0">
                <a:latin typeface="+mj-lt"/>
              </a:rPr>
              <a:t>At its meeting on </a:t>
            </a:r>
            <a:r>
              <a:rPr lang="en-US" altLang="hu-HU" sz="2400" b="1" dirty="0">
                <a:latin typeface="+mj-lt"/>
              </a:rPr>
              <a:t>15 September 2022</a:t>
            </a:r>
            <a:r>
              <a:rPr lang="en-US" altLang="hu-HU" sz="2400" dirty="0">
                <a:latin typeface="+mj-lt"/>
              </a:rPr>
              <a:t>, the </a:t>
            </a:r>
            <a:r>
              <a:rPr lang="en-US" altLang="hu-HU" sz="2400" b="1" dirty="0">
                <a:latin typeface="+mj-lt"/>
              </a:rPr>
              <a:t>National Expert Group, after </a:t>
            </a:r>
            <a:r>
              <a:rPr lang="en-US" altLang="hu-HU" sz="2400" b="1" dirty="0" err="1">
                <a:latin typeface="+mj-lt"/>
              </a:rPr>
              <a:t>analysing</a:t>
            </a:r>
            <a:r>
              <a:rPr lang="en-US" altLang="hu-HU" sz="2400" b="1" dirty="0">
                <a:latin typeface="+mj-lt"/>
              </a:rPr>
              <a:t> the risk analysis, the epidemiological situation and the negative PCR results, recommended</a:t>
            </a:r>
            <a:r>
              <a:rPr lang="hu-HU" altLang="hu-HU" sz="2400" b="1" dirty="0">
                <a:latin typeface="+mj-lt"/>
              </a:rPr>
              <a:t> </a:t>
            </a:r>
            <a:r>
              <a:rPr lang="hu-HU" altLang="hu-HU" sz="2400" dirty="0" err="1">
                <a:latin typeface="+mj-lt"/>
              </a:rPr>
              <a:t>the</a:t>
            </a:r>
            <a:r>
              <a:rPr lang="hu-HU" altLang="hu-HU" sz="2400" dirty="0">
                <a:latin typeface="+mj-lt"/>
              </a:rPr>
              <a:t> </a:t>
            </a:r>
            <a:r>
              <a:rPr lang="hu-HU" altLang="hu-HU" sz="2400" dirty="0" err="1">
                <a:latin typeface="+mj-lt"/>
              </a:rPr>
              <a:t>followings</a:t>
            </a:r>
            <a:r>
              <a:rPr lang="hu-HU" altLang="hu-HU" sz="2400" dirty="0">
                <a:latin typeface="+mj-lt"/>
              </a:rPr>
              <a:t>: </a:t>
            </a:r>
          </a:p>
          <a:p>
            <a:pPr lvl="1"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>
                <a:latin typeface="+mj-lt"/>
              </a:rPr>
              <a:t>Reduction of the infected area in </a:t>
            </a:r>
            <a:r>
              <a:rPr lang="en-US" altLang="hu-HU" sz="2200" dirty="0" err="1">
                <a:latin typeface="+mj-lt"/>
              </a:rPr>
              <a:t>Jász</a:t>
            </a:r>
            <a:r>
              <a:rPr lang="en-US" altLang="hu-HU" sz="2200" dirty="0">
                <a:latin typeface="+mj-lt"/>
              </a:rPr>
              <a:t>-</a:t>
            </a:r>
            <a:r>
              <a:rPr lang="en-US" altLang="hu-HU" sz="2200" dirty="0" err="1">
                <a:latin typeface="+mj-lt"/>
              </a:rPr>
              <a:t>Nagykun</a:t>
            </a:r>
            <a:r>
              <a:rPr lang="en-US" altLang="hu-HU" sz="2200" dirty="0">
                <a:latin typeface="+mj-lt"/>
              </a:rPr>
              <a:t>-Szolnok (+ 1 </a:t>
            </a:r>
            <a:r>
              <a:rPr lang="hu-HU" altLang="hu-HU" sz="2200" dirty="0" err="1">
                <a:latin typeface="+mj-lt"/>
              </a:rPr>
              <a:t>hunting</a:t>
            </a:r>
            <a:r>
              <a:rPr lang="en-US" altLang="hu-HU" sz="2200" dirty="0">
                <a:latin typeface="+mj-lt"/>
              </a:rPr>
              <a:t> management unit in Pest county adjacent to JNK county) and </a:t>
            </a:r>
            <a:r>
              <a:rPr lang="en-US" altLang="hu-HU" sz="2200" dirty="0" err="1">
                <a:latin typeface="+mj-lt"/>
              </a:rPr>
              <a:t>Békés</a:t>
            </a:r>
            <a:r>
              <a:rPr lang="en-US" altLang="hu-HU" sz="2200" dirty="0">
                <a:latin typeface="+mj-lt"/>
              </a:rPr>
              <a:t> counties</a:t>
            </a:r>
            <a:endParaRPr lang="hu-HU" altLang="hu-HU" sz="2200" dirty="0">
              <a:latin typeface="+mj-lt"/>
            </a:endParaRPr>
          </a:p>
          <a:p>
            <a:pPr lvl="1"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>
                <a:latin typeface="+mj-lt"/>
              </a:rPr>
              <a:t>Reduction of the high risk area in the counties of Bács-</a:t>
            </a:r>
            <a:r>
              <a:rPr lang="en-US" altLang="hu-HU" sz="2200" dirty="0" err="1">
                <a:latin typeface="+mj-lt"/>
              </a:rPr>
              <a:t>Kiskun</a:t>
            </a:r>
            <a:r>
              <a:rPr lang="en-US" altLang="hu-HU" sz="2200" dirty="0">
                <a:latin typeface="+mj-lt"/>
              </a:rPr>
              <a:t>, </a:t>
            </a:r>
            <a:r>
              <a:rPr lang="en-US" altLang="hu-HU" sz="2200" dirty="0" err="1">
                <a:latin typeface="+mj-lt"/>
              </a:rPr>
              <a:t>Békés</a:t>
            </a:r>
            <a:r>
              <a:rPr lang="en-US" altLang="hu-HU" sz="2200" dirty="0">
                <a:latin typeface="+mj-lt"/>
              </a:rPr>
              <a:t>, </a:t>
            </a:r>
            <a:r>
              <a:rPr lang="en-US" altLang="hu-HU" sz="2200" dirty="0" err="1">
                <a:latin typeface="+mj-lt"/>
              </a:rPr>
              <a:t>Csongrád-Csanád</a:t>
            </a:r>
            <a:r>
              <a:rPr lang="en-US" altLang="hu-HU" sz="2200" dirty="0">
                <a:latin typeface="+mj-lt"/>
              </a:rPr>
              <a:t> and </a:t>
            </a:r>
            <a:r>
              <a:rPr lang="en-US" altLang="hu-HU" sz="2200" dirty="0" err="1">
                <a:latin typeface="+mj-lt"/>
              </a:rPr>
              <a:t>Jász</a:t>
            </a:r>
            <a:r>
              <a:rPr lang="en-US" altLang="hu-HU" sz="2200" dirty="0">
                <a:latin typeface="+mj-lt"/>
              </a:rPr>
              <a:t>-</a:t>
            </a:r>
            <a:r>
              <a:rPr lang="en-US" altLang="hu-HU" sz="2200" dirty="0" err="1">
                <a:latin typeface="+mj-lt"/>
              </a:rPr>
              <a:t>Nagykun</a:t>
            </a:r>
            <a:r>
              <a:rPr lang="en-US" altLang="hu-HU" sz="2200" dirty="0">
                <a:latin typeface="+mj-lt"/>
              </a:rPr>
              <a:t>-Szolnok</a:t>
            </a:r>
            <a:endParaRPr lang="hu-HU" altLang="hu-HU" sz="2200" dirty="0">
              <a:latin typeface="+mj-lt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600" dirty="0">
                <a:latin typeface="+mj-lt"/>
              </a:rPr>
              <a:t>The proposal was finally adopted in Brussels in June 2023 and </a:t>
            </a:r>
            <a:r>
              <a:rPr lang="hu-HU" altLang="hu-HU" sz="2600" dirty="0" err="1">
                <a:latin typeface="+mj-lt"/>
              </a:rPr>
              <a:t>it</a:t>
            </a:r>
            <a:r>
              <a:rPr lang="hu-HU" altLang="hu-HU" sz="2600" dirty="0">
                <a:latin typeface="+mj-lt"/>
              </a:rPr>
              <a:t> </a:t>
            </a:r>
            <a:r>
              <a:rPr lang="en-US" altLang="hu-HU" sz="2600" dirty="0">
                <a:latin typeface="+mj-lt"/>
              </a:rPr>
              <a:t>entered into force on 27 June 2023</a:t>
            </a:r>
            <a:endParaRPr lang="hu-HU" altLang="hu-HU" sz="2600" b="1" dirty="0"/>
          </a:p>
        </p:txBody>
      </p:sp>
    </p:spTree>
    <p:extLst>
      <p:ext uri="{BB962C8B-B14F-4D97-AF65-F5344CB8AC3E}">
        <p14:creationId xmlns:p14="http://schemas.microsoft.com/office/powerpoint/2010/main" val="1046543981"/>
      </p:ext>
    </p:extLst>
  </p:cSld>
  <p:clrMapOvr>
    <a:masterClrMapping/>
  </p:clrMapOvr>
  <p:transition spd="med" advTm="66268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" x="6269038" y="33401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5" name="Freeform: Shape 144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50041" y="586855"/>
            <a:ext cx="2401025" cy="3387497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b">
            <a:normAutofit/>
          </a:bodyPr>
          <a:lstStyle/>
          <a:p>
            <a:pPr algn="r"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3500" dirty="0">
                <a:solidFill>
                  <a:srgbClr val="FFFFFF"/>
                </a:solidFill>
              </a:rPr>
              <a:t>Restricted areas in the EU due to ASF</a:t>
            </a:r>
            <a:endParaRPr lang="en-GB" altLang="hu-HU" sz="3500" dirty="0">
              <a:solidFill>
                <a:srgbClr val="FFFFFF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607694" y="649480"/>
            <a:ext cx="4916510" cy="5546047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ctr">
            <a:normAutofit/>
          </a:bodyPr>
          <a:lstStyle/>
          <a:p>
            <a:pPr eaLnBrk="1" hangingPunct="1">
              <a:buClrTx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1700" dirty="0"/>
          </a:p>
        </p:txBody>
      </p:sp>
      <p:pic>
        <p:nvPicPr>
          <p:cNvPr id="4" name="Kép 3" descr="A képen szöveg, térkép, atlasz, diagram látható">
            <a:extLst>
              <a:ext uri="{FF2B5EF4-FFF2-40B4-BE49-F238E27FC236}">
                <a16:creationId xmlns:a16="http://schemas.microsoft.com/office/drawing/2014/main" id="{B12FC493-AC71-9EB4-4DCB-E2CD21CC4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0"/>
            <a:ext cx="48494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709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575556" y="0"/>
            <a:ext cx="8064896" cy="108874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600" dirty="0">
                <a:solidFill>
                  <a:schemeClr val="tx1"/>
                </a:solidFill>
              </a:rPr>
              <a:t>Proposal of the National Expert Group on 15 September 2022 - national overview map</a:t>
            </a:r>
            <a:endParaRPr lang="en-GB" altLang="hu-HU" sz="2600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176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400" dirty="0"/>
          </a:p>
        </p:txBody>
      </p:sp>
      <p:pic>
        <p:nvPicPr>
          <p:cNvPr id="3" name="Kép 2" descr="A képen térkép, szöveg, atlasz látható&#10;&#10;Automatikusan generált leírás">
            <a:extLst>
              <a:ext uri="{FF2B5EF4-FFF2-40B4-BE49-F238E27FC236}">
                <a16:creationId xmlns:a16="http://schemas.microsoft.com/office/drawing/2014/main" id="{64263B87-BEDB-57E2-7291-FFC69AAC71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" y="1258186"/>
            <a:ext cx="9144000" cy="559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676096"/>
      </p:ext>
    </p:extLst>
  </p:cSld>
  <p:clrMapOvr>
    <a:masterClrMapping/>
  </p:clrMapOvr>
  <p:transition spd="med" advTm="66268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" x="6269038" y="334010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575556" y="0"/>
            <a:ext cx="8064896" cy="108874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600" dirty="0"/>
              <a:t>Proposal of the National Expert Group on 15 September 2022 – </a:t>
            </a:r>
            <a:r>
              <a:rPr lang="hu-HU" altLang="hu-HU" sz="2600" dirty="0" err="1"/>
              <a:t>closer</a:t>
            </a:r>
            <a:r>
              <a:rPr lang="hu-HU" altLang="hu-HU" sz="2600" dirty="0"/>
              <a:t> </a:t>
            </a:r>
            <a:r>
              <a:rPr lang="en-US" altLang="hu-HU" sz="2600" dirty="0"/>
              <a:t>map </a:t>
            </a:r>
            <a:endParaRPr lang="en-GB" altLang="hu-HU" sz="26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176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400" dirty="0"/>
          </a:p>
        </p:txBody>
      </p:sp>
      <p:pic>
        <p:nvPicPr>
          <p:cNvPr id="4" name="Kép 3" descr="A képen szöveg, térkép, atlasz látható&#10;&#10;Automatikusan generált leírás">
            <a:extLst>
              <a:ext uri="{FF2B5EF4-FFF2-40B4-BE49-F238E27FC236}">
                <a16:creationId xmlns:a16="http://schemas.microsoft.com/office/drawing/2014/main" id="{B9595B82-24C8-D350-1267-C98EB6F0B7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9" y="1767763"/>
            <a:ext cx="9144000" cy="509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07922"/>
      </p:ext>
    </p:extLst>
  </p:cSld>
  <p:clrMapOvr>
    <a:masterClrMapping/>
  </p:clrMapOvr>
  <p:transition spd="med" advTm="66268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" x="6269038" y="3340100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548640"/>
            <a:ext cx="7626096" cy="117957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800" dirty="0" err="1">
                <a:solidFill>
                  <a:schemeClr val="tx1"/>
                </a:solidFill>
              </a:rPr>
              <a:t>Surveillance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system</a:t>
            </a:r>
            <a:r>
              <a:rPr lang="hu-HU" altLang="hu-HU" sz="2800" dirty="0">
                <a:solidFill>
                  <a:schemeClr val="tx1"/>
                </a:solidFill>
              </a:rPr>
              <a:t> in </a:t>
            </a:r>
            <a:r>
              <a:rPr lang="hu-HU" altLang="hu-HU" sz="2800" dirty="0" err="1">
                <a:solidFill>
                  <a:schemeClr val="tx1"/>
                </a:solidFill>
              </a:rPr>
              <a:t>general</a:t>
            </a:r>
            <a:endParaRPr lang="en-GB" altLang="hu-HU" sz="2800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176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2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The surveillance system is </a:t>
            </a:r>
            <a:r>
              <a:rPr lang="en-US" altLang="hu-HU" sz="2200" b="1" dirty="0"/>
              <a:t>designed to detect diseases</a:t>
            </a:r>
            <a:r>
              <a:rPr lang="en-US" altLang="hu-HU" sz="2200" dirty="0"/>
              <a:t>, preferably early, or </a:t>
            </a:r>
            <a:r>
              <a:rPr lang="en-US" altLang="hu-HU" sz="2200" b="1" dirty="0"/>
              <a:t>to prove that a disease is not present</a:t>
            </a:r>
            <a:r>
              <a:rPr lang="en-US" altLang="hu-HU" sz="2200" dirty="0"/>
              <a:t>. There are </a:t>
            </a:r>
            <a:r>
              <a:rPr lang="en-US" altLang="hu-HU" sz="2200" b="1" dirty="0"/>
              <a:t>two types</a:t>
            </a:r>
            <a:r>
              <a:rPr lang="en-US" altLang="hu-HU" sz="2200" dirty="0"/>
              <a:t>: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b="1" dirty="0"/>
              <a:t>passive (general)</a:t>
            </a:r>
            <a:r>
              <a:rPr lang="en-US" altLang="hu-HU" sz="2200" dirty="0"/>
              <a:t> surveillance, and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b="1" dirty="0"/>
              <a:t>active (targeted) </a:t>
            </a:r>
            <a:r>
              <a:rPr lang="en-US" altLang="hu-HU" sz="2200" dirty="0" err="1"/>
              <a:t>surveill</a:t>
            </a:r>
            <a:r>
              <a:rPr lang="hu-HU" altLang="hu-HU" sz="2200" dirty="0"/>
              <a:t>a</a:t>
            </a:r>
            <a:r>
              <a:rPr lang="en-US" altLang="hu-HU" sz="2200" dirty="0" err="1"/>
              <a:t>nce</a:t>
            </a:r>
            <a:endParaRPr lang="en-US" altLang="hu-HU" sz="2200" dirty="0"/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200" dirty="0"/>
              <a:t>The </a:t>
            </a:r>
            <a:r>
              <a:rPr lang="hu-HU" altLang="hu-HU" sz="2200" b="1" dirty="0" err="1"/>
              <a:t>classical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form</a:t>
            </a:r>
            <a:r>
              <a:rPr lang="hu-HU" altLang="hu-HU" sz="2200" b="1" dirty="0"/>
              <a:t> of p</a:t>
            </a:r>
            <a:r>
              <a:rPr lang="en-US" altLang="hu-HU" sz="2200" b="1" dirty="0" err="1"/>
              <a:t>assive</a:t>
            </a:r>
            <a:r>
              <a:rPr lang="en-US" altLang="hu-HU" sz="2200" b="1" dirty="0"/>
              <a:t> </a:t>
            </a:r>
            <a:r>
              <a:rPr lang="en-US" altLang="hu-HU" sz="2200" dirty="0"/>
              <a:t>surveillance involve</a:t>
            </a:r>
            <a:r>
              <a:rPr lang="hu-HU" altLang="hu-HU" sz="2200" dirty="0"/>
              <a:t>s</a:t>
            </a:r>
            <a:r>
              <a:rPr lang="en-US" altLang="hu-HU" sz="2200" dirty="0"/>
              <a:t> only investigations of </a:t>
            </a:r>
            <a:r>
              <a:rPr lang="en-US" altLang="hu-HU" sz="2200" b="1" dirty="0"/>
              <a:t>suspected cases </a:t>
            </a:r>
            <a:r>
              <a:rPr lang="en-US" altLang="hu-HU" sz="2200" dirty="0"/>
              <a:t>confirmed by the authority, but </a:t>
            </a:r>
            <a:r>
              <a:rPr lang="hu-HU" altLang="hu-HU" sz="2200" dirty="0" err="1"/>
              <a:t>it</a:t>
            </a:r>
            <a:r>
              <a:rPr lang="hu-HU" altLang="hu-HU" sz="2200" dirty="0"/>
              <a:t> </a:t>
            </a:r>
            <a:r>
              <a:rPr lang="en-US" altLang="hu-HU" sz="2200" dirty="0"/>
              <a:t>is </a:t>
            </a:r>
            <a:r>
              <a:rPr lang="en-US" altLang="hu-HU" sz="2200" b="1" dirty="0"/>
              <a:t>less reliable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We can </a:t>
            </a:r>
            <a:r>
              <a:rPr lang="en-US" altLang="hu-HU" sz="2200" b="1" dirty="0"/>
              <a:t>also talk about a so-called </a:t>
            </a:r>
            <a:r>
              <a:rPr lang="hu-HU" altLang="hu-HU" sz="2200" b="1" dirty="0" err="1"/>
              <a:t>enhanced</a:t>
            </a:r>
            <a:r>
              <a:rPr lang="en-US" altLang="hu-HU" sz="2200" b="1" dirty="0"/>
              <a:t> passive surveillance </a:t>
            </a:r>
            <a:r>
              <a:rPr lang="en-US" altLang="hu-HU" sz="2200" dirty="0"/>
              <a:t>system, where we </a:t>
            </a:r>
            <a:r>
              <a:rPr lang="en-US" altLang="hu-HU" sz="2200" b="1" dirty="0"/>
              <a:t>also examine </a:t>
            </a:r>
            <a:r>
              <a:rPr lang="hu-HU" altLang="hu-HU" sz="2200" b="1" dirty="0" err="1"/>
              <a:t>animals</a:t>
            </a:r>
            <a:r>
              <a:rPr lang="en-US" altLang="hu-HU" sz="2200" b="1" dirty="0"/>
              <a:t> where the suspicion has been ruled out </a:t>
            </a:r>
            <a:r>
              <a:rPr lang="en-US" altLang="hu-HU" sz="2200" dirty="0"/>
              <a:t>by the authorities, but </a:t>
            </a:r>
            <a:r>
              <a:rPr lang="en-US" altLang="hu-HU" sz="2200" b="1" dirty="0"/>
              <a:t>there are clinical signs or pathological lesions associated with the disease</a:t>
            </a:r>
            <a:r>
              <a:rPr lang="en-US" altLang="hu-HU" sz="2200" dirty="0"/>
              <a:t>, or </a:t>
            </a:r>
            <a:r>
              <a:rPr lang="en-US" altLang="hu-HU" sz="2200" b="1" dirty="0"/>
              <a:t>they have simply died without the suspicion</a:t>
            </a:r>
            <a:r>
              <a:rPr lang="en-US" altLang="hu-HU" sz="2200" dirty="0"/>
              <a:t> being raised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b="1" dirty="0"/>
              <a:t>Active surveillance always involves </a:t>
            </a:r>
            <a:r>
              <a:rPr lang="en-US" altLang="hu-HU" sz="2200" dirty="0"/>
              <a:t>the examination of </a:t>
            </a:r>
            <a:r>
              <a:rPr lang="en-US" altLang="hu-HU" sz="2200" b="1" dirty="0"/>
              <a:t>clinically healthy </a:t>
            </a:r>
            <a:r>
              <a:rPr lang="hu-HU" altLang="hu-HU" sz="2200" b="1" dirty="0" err="1"/>
              <a:t>animals</a:t>
            </a:r>
            <a:r>
              <a:rPr lang="en-US" altLang="hu-HU" sz="2200" dirty="0"/>
              <a:t> or </a:t>
            </a:r>
            <a:r>
              <a:rPr lang="hu-HU" altLang="hu-HU" sz="2200" b="1" dirty="0" err="1"/>
              <a:t>animals</a:t>
            </a:r>
            <a:r>
              <a:rPr lang="en-US" altLang="hu-HU" sz="2200" b="1" dirty="0"/>
              <a:t> without suspicious pathological lesions </a:t>
            </a:r>
            <a:r>
              <a:rPr lang="en-US" altLang="hu-HU" sz="2200" dirty="0"/>
              <a:t>according to a </a:t>
            </a:r>
            <a:r>
              <a:rPr lang="en-US" altLang="hu-HU" sz="2200" b="1" dirty="0"/>
              <a:t>pre-established pattern</a:t>
            </a:r>
            <a:endParaRPr lang="hu-HU" altLang="hu-HU" sz="26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</p:spTree>
    <p:extLst>
      <p:ext uri="{BB962C8B-B14F-4D97-AF65-F5344CB8AC3E}">
        <p14:creationId xmlns:p14="http://schemas.microsoft.com/office/powerpoint/2010/main" val="16785564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548640"/>
            <a:ext cx="7626096" cy="117957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800" dirty="0" err="1"/>
              <a:t>Surveillance</a:t>
            </a:r>
            <a:r>
              <a:rPr lang="hu-HU" altLang="hu-HU" sz="2800" dirty="0"/>
              <a:t> </a:t>
            </a:r>
            <a:r>
              <a:rPr lang="hu-HU" altLang="hu-HU" sz="2800" dirty="0" err="1"/>
              <a:t>system</a:t>
            </a:r>
            <a:r>
              <a:rPr lang="hu-HU" altLang="hu-HU" sz="2800" dirty="0"/>
              <a:t> </a:t>
            </a:r>
            <a:r>
              <a:rPr lang="hu-HU" altLang="hu-HU" sz="2800" dirty="0" err="1"/>
              <a:t>for</a:t>
            </a:r>
            <a:r>
              <a:rPr lang="hu-HU" altLang="hu-HU" sz="2800" dirty="0"/>
              <a:t> ASF </a:t>
            </a:r>
            <a:endParaRPr lang="en-GB" altLang="hu-HU" sz="2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176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lnSpcReduction="1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In the case of </a:t>
            </a:r>
            <a:r>
              <a:rPr lang="en-US" altLang="hu-HU" sz="2200" b="1" dirty="0"/>
              <a:t>ASF, </a:t>
            </a:r>
            <a:r>
              <a:rPr lang="hu-HU" altLang="hu-HU" sz="2200" b="1" dirty="0" err="1"/>
              <a:t>enhanced</a:t>
            </a:r>
            <a:r>
              <a:rPr lang="en-US" altLang="hu-HU" sz="2200" b="1" dirty="0"/>
              <a:t> passive surveillance is the first priority</a:t>
            </a:r>
            <a:r>
              <a:rPr lang="en-US" altLang="hu-HU" sz="2200" dirty="0"/>
              <a:t>, as </a:t>
            </a:r>
            <a:r>
              <a:rPr lang="en-US" altLang="hu-HU" sz="2200" b="1" dirty="0"/>
              <a:t>ASF is not really a highly contagious disease</a:t>
            </a:r>
            <a:r>
              <a:rPr lang="en-US" altLang="hu-HU" sz="2200" dirty="0"/>
              <a:t>. Only </a:t>
            </a:r>
            <a:r>
              <a:rPr lang="en-US" altLang="hu-HU" sz="2200" b="1" dirty="0"/>
              <a:t>around 10</a:t>
            </a:r>
            <a:r>
              <a:rPr lang="hu-HU" altLang="hu-HU" sz="2200" b="1" dirty="0"/>
              <a:t> </a:t>
            </a:r>
            <a:r>
              <a:rPr lang="en-US" altLang="hu-HU" sz="2200" b="1" dirty="0"/>
              <a:t>% </a:t>
            </a:r>
            <a:r>
              <a:rPr lang="en-US" altLang="hu-HU" sz="2200" dirty="0"/>
              <a:t>of the </a:t>
            </a:r>
            <a:r>
              <a:rPr lang="hu-HU" altLang="hu-HU" sz="2200" dirty="0" err="1"/>
              <a:t>population</a:t>
            </a:r>
            <a:r>
              <a:rPr lang="en-US" altLang="hu-HU" sz="2200" dirty="0"/>
              <a:t> </a:t>
            </a:r>
            <a:r>
              <a:rPr lang="en-US" altLang="hu-HU" sz="2200" b="1" dirty="0"/>
              <a:t>becomes infected and sick</a:t>
            </a:r>
            <a:r>
              <a:rPr lang="en-US" altLang="hu-HU" sz="2200" dirty="0"/>
              <a:t> within 2 weeks of the </a:t>
            </a:r>
            <a:r>
              <a:rPr lang="en-US" altLang="hu-HU" sz="2200" b="1" dirty="0"/>
              <a:t>first introduction</a:t>
            </a:r>
            <a:r>
              <a:rPr lang="en-US" altLang="hu-HU" sz="2200" dirty="0"/>
              <a:t>, but </a:t>
            </a:r>
            <a:r>
              <a:rPr lang="en-US" altLang="hu-HU" sz="2200" b="1" dirty="0"/>
              <a:t>almost all sick animals die</a:t>
            </a:r>
            <a:r>
              <a:rPr lang="en-US" altLang="hu-HU" sz="2200" dirty="0"/>
              <a:t>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Because of the above, </a:t>
            </a:r>
            <a:r>
              <a:rPr lang="en-US" altLang="hu-HU" sz="2200" b="1" dirty="0"/>
              <a:t>active surveillance is less certain</a:t>
            </a:r>
            <a:r>
              <a:rPr lang="hu-HU" altLang="hu-HU" sz="2200" dirty="0"/>
              <a:t>,</a:t>
            </a:r>
            <a:r>
              <a:rPr lang="en-US" altLang="hu-HU" sz="2200" dirty="0"/>
              <a:t> and </a:t>
            </a:r>
            <a:r>
              <a:rPr lang="en-US" altLang="hu-HU" sz="2200" b="1" dirty="0"/>
              <a:t>in most cases late in detecting </a:t>
            </a:r>
            <a:r>
              <a:rPr lang="en-US" altLang="hu-HU" sz="2200" dirty="0"/>
              <a:t>the presence of the virus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200" dirty="0" err="1"/>
              <a:t>However</a:t>
            </a:r>
            <a:r>
              <a:rPr lang="hu-HU" altLang="hu-HU" sz="2200" dirty="0"/>
              <a:t> </a:t>
            </a:r>
            <a:r>
              <a:rPr lang="hu-HU" altLang="hu-HU" sz="2200" b="1" dirty="0"/>
              <a:t>a</a:t>
            </a:r>
            <a:r>
              <a:rPr lang="en-US" altLang="hu-HU" sz="2200" b="1" dirty="0" err="1"/>
              <a:t>ctive</a:t>
            </a:r>
            <a:r>
              <a:rPr lang="en-US" altLang="hu-HU" sz="2200" b="1" dirty="0"/>
              <a:t> surveillance is also necessary in </a:t>
            </a:r>
            <a:r>
              <a:rPr lang="hu-HU" altLang="hu-HU" sz="2200" b="1" dirty="0" err="1"/>
              <a:t>wild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boars</a:t>
            </a:r>
            <a:r>
              <a:rPr lang="en-US" altLang="hu-HU" sz="2200" dirty="0"/>
              <a:t>, especially in infected and high risk areas, although it is of less importance for early detection </a:t>
            </a:r>
            <a:r>
              <a:rPr lang="hu-HU" altLang="hu-HU" sz="2200" dirty="0"/>
              <a:t>in </a:t>
            </a:r>
            <a:r>
              <a:rPr lang="hu-HU" altLang="hu-HU" sz="2200" dirty="0" err="1"/>
              <a:t>itself</a:t>
            </a:r>
            <a:r>
              <a:rPr lang="en-US" altLang="hu-HU" sz="2200" dirty="0"/>
              <a:t>, but </a:t>
            </a:r>
            <a:r>
              <a:rPr lang="en-US" altLang="hu-HU" sz="2200" b="1" dirty="0"/>
              <a:t>it increases the reliability of the surveillance system in view of the difficulties in finding dead </a:t>
            </a:r>
            <a:r>
              <a:rPr lang="hu-HU" altLang="hu-HU" sz="2200" b="1" dirty="0" err="1"/>
              <a:t>wild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boars</a:t>
            </a:r>
            <a:r>
              <a:rPr lang="en-US" altLang="hu-HU" sz="2200" dirty="0"/>
              <a:t>. In </a:t>
            </a:r>
            <a:r>
              <a:rPr lang="en-US" altLang="hu-HU" sz="2200" b="1" dirty="0"/>
              <a:t>high</a:t>
            </a:r>
            <a:r>
              <a:rPr lang="hu-HU" altLang="hu-HU" sz="2200" b="1" dirty="0"/>
              <a:t> </a:t>
            </a:r>
            <a:r>
              <a:rPr lang="en-US" altLang="hu-HU" sz="2200" b="1" dirty="0"/>
              <a:t>risk areas, it allows the use of carcasses of shot </a:t>
            </a:r>
            <a:r>
              <a:rPr lang="hu-HU" altLang="hu-HU" sz="2200" b="1" dirty="0" err="1"/>
              <a:t>wild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boars</a:t>
            </a:r>
            <a:r>
              <a:rPr lang="hu-HU" altLang="hu-HU" sz="2200" b="1" dirty="0"/>
              <a:t>  </a:t>
            </a:r>
            <a:r>
              <a:rPr lang="hu-HU" altLang="hu-HU" sz="2200" dirty="0"/>
              <a:t>in </a:t>
            </a:r>
            <a:r>
              <a:rPr lang="hu-HU" altLang="hu-HU" sz="2200" dirty="0" err="1"/>
              <a:t>case</a:t>
            </a:r>
            <a:r>
              <a:rPr lang="hu-HU" altLang="hu-HU" sz="2200" dirty="0"/>
              <a:t> of </a:t>
            </a:r>
            <a:r>
              <a:rPr lang="en-US" altLang="hu-HU" sz="2200" b="1" dirty="0"/>
              <a:t>negative PCR result</a:t>
            </a:r>
            <a:r>
              <a:rPr lang="hu-HU" altLang="hu-HU" sz="2200" b="1" dirty="0"/>
              <a:t> </a:t>
            </a:r>
            <a:r>
              <a:rPr lang="hu-HU" altLang="hu-HU" sz="2200" dirty="0"/>
              <a:t>(</a:t>
            </a:r>
            <a:r>
              <a:rPr lang="en-US" altLang="hu-HU" sz="2200" dirty="0"/>
              <a:t>!). </a:t>
            </a:r>
            <a:endParaRPr lang="hu-HU" altLang="hu-HU" sz="2800" b="1" dirty="0"/>
          </a:p>
        </p:txBody>
      </p:sp>
    </p:spTree>
    <p:extLst>
      <p:ext uri="{BB962C8B-B14F-4D97-AF65-F5344CB8AC3E}">
        <p14:creationId xmlns:p14="http://schemas.microsoft.com/office/powerpoint/2010/main" val="153533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548640"/>
            <a:ext cx="7626096" cy="117957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>
                <a:solidFill>
                  <a:schemeClr val="tx1"/>
                </a:solidFill>
              </a:rPr>
              <a:t>ASF surveillance system for wild boars</a:t>
            </a:r>
            <a:endParaRPr lang="en-GB" altLang="hu-HU" sz="2800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176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2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400" b="1" dirty="0">
                <a:latin typeface="+mj-lt"/>
              </a:rPr>
              <a:t>In addition to officially confirmed suspicion</a:t>
            </a:r>
            <a:r>
              <a:rPr lang="en-GB" altLang="hu-HU" sz="2400" dirty="0">
                <a:latin typeface="+mj-lt"/>
              </a:rPr>
              <a:t>, </a:t>
            </a:r>
            <a:r>
              <a:rPr lang="hu-HU" altLang="hu-HU" sz="2400" dirty="0" err="1">
                <a:latin typeface="+mj-lt"/>
              </a:rPr>
              <a:t>e</a:t>
            </a:r>
            <a:r>
              <a:rPr lang="hu-HU" altLang="hu-HU" sz="2400" b="1" dirty="0" err="1">
                <a:latin typeface="+mj-lt"/>
              </a:rPr>
              <a:t>nhanced</a:t>
            </a:r>
            <a:r>
              <a:rPr lang="hu-HU" altLang="hu-HU" sz="2400" b="1" dirty="0">
                <a:latin typeface="+mj-lt"/>
              </a:rPr>
              <a:t> </a:t>
            </a:r>
            <a:r>
              <a:rPr lang="en-GB" altLang="hu-HU" sz="2400" b="1" dirty="0">
                <a:latin typeface="+mj-lt"/>
              </a:rPr>
              <a:t>passive surveillance </a:t>
            </a:r>
            <a:r>
              <a:rPr lang="en-GB" altLang="hu-HU" sz="2400" dirty="0">
                <a:latin typeface="+mj-lt"/>
              </a:rPr>
              <a:t>requires virology (PCR) testing of</a:t>
            </a:r>
          </a:p>
          <a:p>
            <a:pPr lvl="1"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000" dirty="0">
                <a:latin typeface="+mj-lt"/>
              </a:rPr>
              <a:t> </a:t>
            </a:r>
            <a:r>
              <a:rPr lang="en-GB" altLang="hu-HU" sz="2000" b="1" dirty="0">
                <a:latin typeface="+mj-lt"/>
              </a:rPr>
              <a:t>all dead wild boars</a:t>
            </a:r>
            <a:r>
              <a:rPr lang="en-GB" altLang="hu-HU" sz="2000" dirty="0">
                <a:latin typeface="+mj-lt"/>
              </a:rPr>
              <a:t>, i</a:t>
            </a:r>
            <a:r>
              <a:rPr lang="en-GB" altLang="hu-HU" sz="2000" b="1" dirty="0">
                <a:latin typeface="+mj-lt"/>
              </a:rPr>
              <a:t>ncluding</a:t>
            </a:r>
            <a:r>
              <a:rPr lang="en-GB" altLang="hu-HU" sz="2000" dirty="0">
                <a:latin typeface="+mj-lt"/>
              </a:rPr>
              <a:t> those </a:t>
            </a:r>
            <a:r>
              <a:rPr lang="en-GB" altLang="hu-HU" sz="2000" b="1" dirty="0">
                <a:latin typeface="+mj-lt"/>
              </a:rPr>
              <a:t>died due to a traffic accident</a:t>
            </a:r>
          </a:p>
          <a:p>
            <a:pPr lvl="1"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000" dirty="0">
                <a:latin typeface="+mj-lt"/>
              </a:rPr>
              <a:t> </a:t>
            </a:r>
            <a:r>
              <a:rPr lang="en-GB" altLang="hu-HU" sz="2000" b="1" dirty="0">
                <a:latin typeface="+mj-lt"/>
              </a:rPr>
              <a:t>all </a:t>
            </a:r>
            <a:r>
              <a:rPr lang="hu-HU" altLang="hu-HU" sz="2000" b="1" dirty="0" err="1">
                <a:latin typeface="+mj-lt"/>
              </a:rPr>
              <a:t>wild</a:t>
            </a:r>
            <a:r>
              <a:rPr lang="hu-HU" altLang="hu-HU" sz="2000" b="1" dirty="0">
                <a:latin typeface="+mj-lt"/>
              </a:rPr>
              <a:t> </a:t>
            </a:r>
            <a:r>
              <a:rPr lang="hu-HU" altLang="hu-HU" sz="2000" b="1" dirty="0" err="1">
                <a:latin typeface="+mj-lt"/>
              </a:rPr>
              <a:t>boars</a:t>
            </a:r>
            <a:r>
              <a:rPr lang="hu-HU" altLang="hu-HU" sz="2000" b="1" dirty="0">
                <a:latin typeface="+mj-lt"/>
              </a:rPr>
              <a:t> </a:t>
            </a:r>
            <a:r>
              <a:rPr lang="en-GB" altLang="hu-HU" sz="2000" b="1" dirty="0">
                <a:latin typeface="+mj-lt"/>
              </a:rPr>
              <a:t>shot due to clinical signs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GB" altLang="hu-HU" sz="2400" dirty="0">
              <a:latin typeface="+mj-lt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400" dirty="0">
                <a:latin typeface="+mj-lt"/>
              </a:rPr>
              <a:t>Annex IV to the </a:t>
            </a:r>
            <a:r>
              <a:rPr lang="en-GB" altLang="hu-HU" sz="2400" b="1" dirty="0">
                <a:latin typeface="+mj-lt"/>
              </a:rPr>
              <a:t>ASF Contingency </a:t>
            </a:r>
            <a:r>
              <a:rPr lang="hu-HU" altLang="hu-HU" sz="2400" b="1" dirty="0">
                <a:latin typeface="+mj-lt"/>
              </a:rPr>
              <a:t>P</a:t>
            </a:r>
            <a:r>
              <a:rPr lang="en-GB" altLang="hu-HU" sz="2400" b="1" dirty="0" err="1">
                <a:latin typeface="+mj-lt"/>
              </a:rPr>
              <a:t>lan</a:t>
            </a:r>
            <a:r>
              <a:rPr lang="en-GB" altLang="hu-HU" sz="2400" b="1" dirty="0">
                <a:latin typeface="+mj-lt"/>
              </a:rPr>
              <a:t> contains detailed guidance on the official confirmation of suspicion </a:t>
            </a:r>
            <a:r>
              <a:rPr lang="en-GB" altLang="hu-HU" sz="2400" dirty="0">
                <a:latin typeface="+mj-lt"/>
              </a:rPr>
              <a:t>of ASF/ CSF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GB" altLang="hu-HU" sz="2400" dirty="0">
              <a:latin typeface="+mj-lt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400" b="1" dirty="0">
                <a:latin typeface="+mj-lt"/>
              </a:rPr>
              <a:t>A</a:t>
            </a:r>
            <a:r>
              <a:rPr lang="en-GB" altLang="hu-HU" sz="2400" b="1" dirty="0" err="1">
                <a:latin typeface="+mj-lt"/>
              </a:rPr>
              <a:t>ctive</a:t>
            </a:r>
            <a:r>
              <a:rPr lang="en-GB" altLang="hu-HU" sz="2400" b="1" dirty="0">
                <a:latin typeface="+mj-lt"/>
              </a:rPr>
              <a:t> surveillance means virological (PCR) testing </a:t>
            </a:r>
            <a:r>
              <a:rPr lang="en-GB" altLang="hu-HU" sz="2400" dirty="0">
                <a:latin typeface="+mj-lt"/>
              </a:rPr>
              <a:t>for ASF in </a:t>
            </a:r>
            <a:r>
              <a:rPr lang="en-GB" altLang="hu-HU" sz="2400" b="1" dirty="0">
                <a:latin typeface="+mj-lt"/>
              </a:rPr>
              <a:t>wild boars that appear clinically healthy </a:t>
            </a:r>
            <a:r>
              <a:rPr lang="en-GB" altLang="hu-HU" sz="2400" dirty="0">
                <a:latin typeface="+mj-lt"/>
              </a:rPr>
              <a:t>and are </a:t>
            </a:r>
            <a:r>
              <a:rPr lang="en-GB" altLang="hu-HU" sz="2400" b="1" dirty="0">
                <a:latin typeface="+mj-lt"/>
              </a:rPr>
              <a:t>shot during culling or hunting.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GB" altLang="hu-HU" sz="2400" dirty="0">
              <a:latin typeface="+mj-lt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400" dirty="0">
                <a:latin typeface="+mj-lt"/>
              </a:rPr>
              <a:t>The </a:t>
            </a:r>
            <a:r>
              <a:rPr lang="en-GB" altLang="hu-HU" sz="2400" b="1" dirty="0">
                <a:latin typeface="+mj-lt"/>
              </a:rPr>
              <a:t>ASF </a:t>
            </a:r>
            <a:r>
              <a:rPr lang="hu-HU" altLang="hu-HU" sz="2400" b="1" dirty="0">
                <a:latin typeface="+mj-lt"/>
              </a:rPr>
              <a:t>E</a:t>
            </a:r>
            <a:r>
              <a:rPr lang="en-GB" altLang="hu-HU" sz="2400" b="1" dirty="0" err="1">
                <a:latin typeface="+mj-lt"/>
              </a:rPr>
              <a:t>radication</a:t>
            </a:r>
            <a:r>
              <a:rPr lang="en-GB" altLang="hu-HU" sz="2400" b="1" dirty="0">
                <a:latin typeface="+mj-lt"/>
              </a:rPr>
              <a:t> </a:t>
            </a:r>
            <a:r>
              <a:rPr lang="hu-HU" altLang="hu-HU" sz="2400" b="1" dirty="0">
                <a:latin typeface="+mj-lt"/>
              </a:rPr>
              <a:t>P</a:t>
            </a:r>
            <a:r>
              <a:rPr lang="en-GB" altLang="hu-HU" sz="2400" b="1" dirty="0" err="1">
                <a:latin typeface="+mj-lt"/>
              </a:rPr>
              <a:t>lan</a:t>
            </a:r>
            <a:r>
              <a:rPr lang="en-GB" altLang="hu-HU" sz="2400" b="1" dirty="0">
                <a:latin typeface="+mj-lt"/>
              </a:rPr>
              <a:t> </a:t>
            </a:r>
            <a:r>
              <a:rPr lang="en-GB" altLang="hu-HU" sz="2400" dirty="0">
                <a:latin typeface="+mj-lt"/>
              </a:rPr>
              <a:t>has a </a:t>
            </a:r>
            <a:r>
              <a:rPr lang="en-GB" altLang="hu-HU" sz="2400" b="1" dirty="0">
                <a:latin typeface="+mj-lt"/>
              </a:rPr>
              <a:t>separate chapter on passive and active surveillance per risk category</a:t>
            </a:r>
            <a:endParaRPr lang="en-GB" altLang="hu-HU" sz="2800" b="1" dirty="0"/>
          </a:p>
        </p:txBody>
      </p:sp>
    </p:spTree>
    <p:extLst>
      <p:ext uri="{BB962C8B-B14F-4D97-AF65-F5344CB8AC3E}">
        <p14:creationId xmlns:p14="http://schemas.microsoft.com/office/powerpoint/2010/main" val="209145976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0"/>
            <a:ext cx="7626096" cy="1124744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/>
              <a:t>Counties infected with AS</a:t>
            </a:r>
            <a:r>
              <a:rPr lang="hu-HU" altLang="hu-HU" sz="2800" dirty="0"/>
              <a:t>F</a:t>
            </a:r>
            <a:r>
              <a:rPr lang="en-US" altLang="hu-HU" sz="2800" dirty="0"/>
              <a:t> in Hungary, the first and last cases (in wild boar)</a:t>
            </a:r>
            <a:endParaRPr lang="en-GB" altLang="hu-HU" sz="2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176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graphicFrame>
        <p:nvGraphicFramePr>
          <p:cNvPr id="3" name="Táblázat 3">
            <a:extLst>
              <a:ext uri="{FF2B5EF4-FFF2-40B4-BE49-F238E27FC236}">
                <a16:creationId xmlns:a16="http://schemas.microsoft.com/office/drawing/2014/main" id="{2E04E17F-1CA6-43DA-BA35-325379CC3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545364"/>
              </p:ext>
            </p:extLst>
          </p:nvPr>
        </p:nvGraphicFramePr>
        <p:xfrm>
          <a:off x="323528" y="980728"/>
          <a:ext cx="8680454" cy="5850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212">
                  <a:extLst>
                    <a:ext uri="{9D8B030D-6E8A-4147-A177-3AD203B41FA5}">
                      <a16:colId xmlns:a16="http://schemas.microsoft.com/office/drawing/2014/main" val="3043267236"/>
                    </a:ext>
                  </a:extLst>
                </a:gridCol>
                <a:gridCol w="1836204">
                  <a:extLst>
                    <a:ext uri="{9D8B030D-6E8A-4147-A177-3AD203B41FA5}">
                      <a16:colId xmlns:a16="http://schemas.microsoft.com/office/drawing/2014/main" val="1372047123"/>
                    </a:ext>
                  </a:extLst>
                </a:gridCol>
                <a:gridCol w="1493142">
                  <a:extLst>
                    <a:ext uri="{9D8B030D-6E8A-4147-A177-3AD203B41FA5}">
                      <a16:colId xmlns:a16="http://schemas.microsoft.com/office/drawing/2014/main" val="1761796598"/>
                    </a:ext>
                  </a:extLst>
                </a:gridCol>
                <a:gridCol w="1855230">
                  <a:extLst>
                    <a:ext uri="{9D8B030D-6E8A-4147-A177-3AD203B41FA5}">
                      <a16:colId xmlns:a16="http://schemas.microsoft.com/office/drawing/2014/main" val="4242052343"/>
                    </a:ext>
                  </a:extLst>
                </a:gridCol>
                <a:gridCol w="1587666">
                  <a:extLst>
                    <a:ext uri="{9D8B030D-6E8A-4147-A177-3AD203B41FA5}">
                      <a16:colId xmlns:a16="http://schemas.microsoft.com/office/drawing/2014/main" val="3235561281"/>
                    </a:ext>
                  </a:extLst>
                </a:gridCol>
              </a:tblGrid>
              <a:tr h="612068">
                <a:tc rowSpan="2">
                  <a:txBody>
                    <a:bodyPr/>
                    <a:lstStyle/>
                    <a:p>
                      <a:r>
                        <a:rPr lang="hu-HU" dirty="0" err="1"/>
                        <a:t>County</a:t>
                      </a:r>
                      <a:r>
                        <a:rPr lang="hu-HU" dirty="0"/>
                        <a:t> (in </a:t>
                      </a:r>
                      <a:r>
                        <a:rPr lang="hu-HU" dirty="0" err="1"/>
                        <a:t>order</a:t>
                      </a:r>
                      <a:r>
                        <a:rPr lang="hu-HU" dirty="0"/>
                        <a:t> of </a:t>
                      </a:r>
                      <a:r>
                        <a:rPr lang="hu-HU" dirty="0" err="1"/>
                        <a:t>confirmation</a:t>
                      </a:r>
                      <a:r>
                        <a:rPr lang="hu-HU" dirty="0"/>
                        <a:t>)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First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case</a:t>
                      </a:r>
                      <a:endParaRPr lang="hu-H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hu-HU" dirty="0"/>
                        <a:t>Last </a:t>
                      </a:r>
                      <a:r>
                        <a:rPr lang="hu-HU" dirty="0" err="1"/>
                        <a:t>case</a:t>
                      </a:r>
                      <a:r>
                        <a:rPr lang="hu-HU" dirty="0"/>
                        <a:t> </a:t>
                      </a:r>
                      <a:r>
                        <a:rPr lang="en-US" dirty="0"/>
                        <a:t>(if there has been no case for at least 3 months)</a:t>
                      </a:r>
                      <a:endParaRPr lang="hu-H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98498"/>
                  </a:ext>
                </a:extLst>
              </a:tr>
              <a:tr h="380833"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Date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Category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Date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Category</a:t>
                      </a:r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691255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Heves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21.04.2018.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FF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11.05.2023.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>
                          <a:highlight>
                            <a:srgbClr val="00FFFF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7871709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/>
                        <a:t>Szabolcs-SZ-B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16.05.2018.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dead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6283949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/>
                        <a:t>Borsod-A-Z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02.10.2018.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shot</a:t>
                      </a:r>
                      <a:r>
                        <a:rPr lang="hu-HU" dirty="0"/>
                        <a:t> (culling)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9763184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/>
                        <a:t>Nógrád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28.10.2018.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dead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4890484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/>
                        <a:t>Hajdú-Bihar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29.04.2019.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dead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4184525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Jász-N-SZ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30.08.2019.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21.11.2020.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475569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Pest (1st </a:t>
                      </a:r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wave</a:t>
                      </a:r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28.09.2019.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23.07.2020.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395225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Békés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09.12.2019.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06.07.2020.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526810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/>
                        <a:t>Komárom-E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15.02.2020.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dead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037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Fejér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10.08.2021.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>
                          <a:solidFill>
                            <a:schemeClr val="bg2"/>
                          </a:solidFill>
                          <a:highlight>
                            <a:srgbClr val="00FFFF"/>
                          </a:highlight>
                        </a:rPr>
                        <a:t>26.03.2023.</a:t>
                      </a:r>
                      <a:endParaRPr lang="hu-HU" sz="1600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FFFF00"/>
                        </a:highlight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>
                          <a:highlight>
                            <a:srgbClr val="00FFFF"/>
                          </a:highlight>
                        </a:rPr>
                        <a:t>shot</a:t>
                      </a:r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 (culling)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05.06.2022</a:t>
                      </a:r>
                      <a:r>
                        <a:rPr lang="hu-HU" sz="1200" dirty="0">
                          <a:highlight>
                            <a:srgbClr val="00FFFF"/>
                          </a:highlight>
                        </a:rPr>
                        <a:t>.(KOM)</a:t>
                      </a:r>
                    </a:p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25.05.2023.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FF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FF"/>
                        </a:highlight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>
                          <a:highlight>
                            <a:srgbClr val="00FFFF"/>
                          </a:highlight>
                        </a:rPr>
                        <a:t>shot</a:t>
                      </a:r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 (culling)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1076648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Pest (2nd </a:t>
                      </a:r>
                      <a:r>
                        <a:rPr lang="hu-HU" dirty="0" err="1">
                          <a:highlight>
                            <a:srgbClr val="FF00FF"/>
                          </a:highlight>
                        </a:rPr>
                        <a:t>wave</a:t>
                      </a:r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23.10.2021.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00FF"/>
                          </a:highlight>
                        </a:rPr>
                        <a:t>shot</a:t>
                      </a:r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 (culling)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912856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Jász-N-SZ (2)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28.01.2022.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28.01.2022.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812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90691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0"/>
            <a:ext cx="7626096" cy="146304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/>
              <a:t>National official risk areas with </a:t>
            </a:r>
            <a:r>
              <a:rPr lang="hu-HU" altLang="hu-HU" sz="2800" dirty="0" err="1"/>
              <a:t>Hungarian</a:t>
            </a:r>
            <a:r>
              <a:rPr lang="en-US" altLang="hu-HU" sz="2800" dirty="0"/>
              <a:t> and foreign wild boar cases until 2023.09.05</a:t>
            </a:r>
            <a:endParaRPr lang="en-GB" altLang="hu-HU" sz="2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49758" y="2018806"/>
            <a:ext cx="8489015" cy="450653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buClrTx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1900" dirty="0"/>
          </a:p>
          <a:p>
            <a:pPr eaLnBrk="1" hangingPunct="1">
              <a:buClrTx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1900" dirty="0"/>
          </a:p>
        </p:txBody>
      </p:sp>
      <p:pic>
        <p:nvPicPr>
          <p:cNvPr id="4" name="Kép 3" descr="A képen térkép, szöveg, atlasz látható">
            <a:extLst>
              <a:ext uri="{FF2B5EF4-FFF2-40B4-BE49-F238E27FC236}">
                <a16:creationId xmlns:a16="http://schemas.microsoft.com/office/drawing/2014/main" id="{E5635369-23CD-0620-DD7A-C0E5AF9E7B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8936"/>
            <a:ext cx="9144000" cy="550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305577"/>
      </p:ext>
    </p:extLst>
  </p:cSld>
  <p:clrMapOvr>
    <a:masterClrMapping/>
  </p:clrMapOvr>
  <p:transition spd="med" advTm="23176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7" x="6269038" y="3340100"/>
          <p14:tracePt t="20710" x="6276975" y="3340100"/>
          <p14:tracePt t="20727" x="6813550" y="847725"/>
          <p14:tracePt t="20744" x="7251700" y="0"/>
          <p14:tracePt t="20764" x="7402513" y="0"/>
          <p14:tracePt t="20777" x="7439025" y="0"/>
          <p14:tracePt t="20794" x="6902450" y="0"/>
          <p14:tracePt t="20811" x="6296025" y="0"/>
          <p14:tracePt t="20828" x="6143625" y="0"/>
          <p14:tracePt t="20845" x="6126163" y="0"/>
          <p14:tracePt t="21214" x="6045200" y="0"/>
          <p14:tracePt t="21221" x="5724525" y="98425"/>
          <p14:tracePt t="21230" x="5180013" y="401638"/>
          <p14:tracePt t="21246" x="4295775" y="1081088"/>
          <p14:tracePt t="21262" x="3741738" y="1795463"/>
          <p14:tracePt t="21279" x="3500438" y="2616200"/>
          <p14:tracePt t="21296" x="3840163" y="3482975"/>
          <p14:tracePt t="21313" x="4803775" y="4330700"/>
          <p14:tracePt t="21329" x="6161088" y="5286375"/>
          <p14:tracePt t="21346" x="7348538" y="6224588"/>
          <p14:tracePt t="21363" x="8286750" y="6848475"/>
          <p14:tracePt t="21379" x="8848725" y="6848475"/>
        </p14:tracePtLst>
      </p14:laserTrace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575556" y="116632"/>
            <a:ext cx="7887216" cy="7200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200" dirty="0"/>
              <a:t>Official risk categories (status) with cases within one year highlighted for the last three weeks (</a:t>
            </a:r>
            <a:r>
              <a:rPr lang="hu-HU" altLang="hu-HU" sz="2200" dirty="0" err="1"/>
              <a:t>as</a:t>
            </a:r>
            <a:r>
              <a:rPr lang="hu-HU" altLang="hu-HU" sz="2200" dirty="0"/>
              <a:t> of </a:t>
            </a:r>
            <a:r>
              <a:rPr lang="en-US" altLang="hu-HU" sz="2200" dirty="0"/>
              <a:t>05.09.2023)</a:t>
            </a:r>
            <a:endParaRPr lang="en-GB" altLang="hu-HU" sz="22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46451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pic>
        <p:nvPicPr>
          <p:cNvPr id="4" name="Kép 3" descr="A képen térkép, szöveg, atlasz látható">
            <a:extLst>
              <a:ext uri="{FF2B5EF4-FFF2-40B4-BE49-F238E27FC236}">
                <a16:creationId xmlns:a16="http://schemas.microsoft.com/office/drawing/2014/main" id="{975A69FA-B1EF-19CD-864B-7B89FFC115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" y="1348936"/>
            <a:ext cx="9144000" cy="550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25118"/>
      </p:ext>
    </p:extLst>
  </p:cSld>
  <p:clrMapOvr>
    <a:masterClrMapping/>
  </p:clrMapOvr>
  <p:transition spd="med" advTm="7619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296652"/>
            <a:ext cx="7626096" cy="1251527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/>
              <a:t>Table of all wild boar AS</a:t>
            </a:r>
            <a:r>
              <a:rPr lang="hu-HU" altLang="hu-HU" sz="2800" dirty="0"/>
              <a:t>F</a:t>
            </a:r>
            <a:r>
              <a:rPr lang="en-US" altLang="hu-HU" sz="2800" dirty="0"/>
              <a:t> cases </a:t>
            </a:r>
            <a:r>
              <a:rPr lang="hu-HU" altLang="hu-HU" sz="2800" dirty="0" err="1"/>
              <a:t>till</a:t>
            </a:r>
            <a:r>
              <a:rPr lang="hu-HU" altLang="hu-HU" sz="2800" dirty="0"/>
              <a:t> 05.09.</a:t>
            </a:r>
            <a:r>
              <a:rPr lang="en-US" altLang="hu-HU" sz="2800" dirty="0"/>
              <a:t>202</a:t>
            </a:r>
            <a:r>
              <a:rPr lang="hu-HU" altLang="hu-HU" sz="2800" dirty="0"/>
              <a:t>3</a:t>
            </a:r>
            <a:endParaRPr lang="en-GB" altLang="hu-HU" sz="2800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176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graphicFrame>
        <p:nvGraphicFramePr>
          <p:cNvPr id="2" name="Táblázat 2">
            <a:extLst>
              <a:ext uri="{FF2B5EF4-FFF2-40B4-BE49-F238E27FC236}">
                <a16:creationId xmlns:a16="http://schemas.microsoft.com/office/drawing/2014/main" id="{EC9EA7CB-9274-49CD-9057-12020A8FA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08262"/>
              </p:ext>
            </p:extLst>
          </p:nvPr>
        </p:nvGraphicFramePr>
        <p:xfrm>
          <a:off x="143508" y="1628801"/>
          <a:ext cx="8856983" cy="5197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3193601505"/>
                    </a:ext>
                  </a:extLst>
                </a:gridCol>
                <a:gridCol w="1260140">
                  <a:extLst>
                    <a:ext uri="{9D8B030D-6E8A-4147-A177-3AD203B41FA5}">
                      <a16:colId xmlns:a16="http://schemas.microsoft.com/office/drawing/2014/main" val="2521242527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375673334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1938153815"/>
                    </a:ext>
                  </a:extLst>
                </a:gridCol>
                <a:gridCol w="1408772">
                  <a:extLst>
                    <a:ext uri="{9D8B030D-6E8A-4147-A177-3AD203B41FA5}">
                      <a16:colId xmlns:a16="http://schemas.microsoft.com/office/drawing/2014/main" val="2883868770"/>
                    </a:ext>
                  </a:extLst>
                </a:gridCol>
                <a:gridCol w="1147511">
                  <a:extLst>
                    <a:ext uri="{9D8B030D-6E8A-4147-A177-3AD203B41FA5}">
                      <a16:colId xmlns:a16="http://schemas.microsoft.com/office/drawing/2014/main" val="609173410"/>
                    </a:ext>
                  </a:extLst>
                </a:gridCol>
              </a:tblGrid>
              <a:tr h="382346">
                <a:tc rowSpan="2">
                  <a:txBody>
                    <a:bodyPr/>
                    <a:lstStyle/>
                    <a:p>
                      <a:r>
                        <a:rPr lang="hu-HU" dirty="0" err="1"/>
                        <a:t>County</a:t>
                      </a:r>
                      <a:endParaRPr lang="hu-H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dirty="0" err="1"/>
                        <a:t>Active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All</a:t>
                      </a:r>
                      <a:r>
                        <a:rPr lang="hu-HU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cases</a:t>
                      </a:r>
                      <a:endParaRPr lang="hu-HU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</a:t>
                      </a:r>
                      <a:r>
                        <a:rPr lang="hu-HU" dirty="0"/>
                        <a:t>.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86725"/>
                  </a:ext>
                </a:extLst>
              </a:tr>
              <a:tr h="560425"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 err="1"/>
                        <a:t>Dead</a:t>
                      </a:r>
                      <a:r>
                        <a:rPr lang="hu-HU" b="1" dirty="0"/>
                        <a:t> </a:t>
                      </a:r>
                      <a:r>
                        <a:rPr lang="hu-HU" b="1" dirty="0" err="1"/>
                        <a:t>from</a:t>
                      </a:r>
                      <a:r>
                        <a:rPr lang="hu-HU" b="1" dirty="0"/>
                        <a:t> </a:t>
                      </a:r>
                      <a:r>
                        <a:rPr lang="hu-HU" b="1" dirty="0" err="1"/>
                        <a:t>that</a:t>
                      </a:r>
                      <a:endParaRPr lang="hu-HU" b="1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30356"/>
                  </a:ext>
                </a:extLst>
              </a:tr>
              <a:tr h="382346">
                <a:tc>
                  <a:txBody>
                    <a:bodyPr/>
                    <a:lstStyle/>
                    <a:p>
                      <a:r>
                        <a:rPr lang="hu-HU" dirty="0"/>
                        <a:t>Békés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90,00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16130672"/>
                  </a:ext>
                </a:extLst>
              </a:tr>
              <a:tr h="382346">
                <a:tc>
                  <a:txBody>
                    <a:bodyPr/>
                    <a:lstStyle/>
                    <a:p>
                      <a:r>
                        <a:rPr lang="hu-HU" dirty="0"/>
                        <a:t>Borsod-A-Z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5327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5286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6122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87,01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5425872"/>
                  </a:ext>
                </a:extLst>
              </a:tr>
              <a:tr h="382346">
                <a:tc>
                  <a:txBody>
                    <a:bodyPr/>
                    <a:lstStyle/>
                    <a:p>
                      <a:r>
                        <a:rPr lang="hu-HU" dirty="0"/>
                        <a:t>Fejér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88,64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65904343"/>
                  </a:ext>
                </a:extLst>
              </a:tr>
              <a:tr h="382346">
                <a:tc>
                  <a:txBody>
                    <a:bodyPr/>
                    <a:lstStyle/>
                    <a:p>
                      <a:r>
                        <a:rPr lang="hu-HU" dirty="0"/>
                        <a:t>Hajdú-Bihar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62,60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257707829"/>
                  </a:ext>
                </a:extLst>
              </a:tr>
              <a:tr h="382346">
                <a:tc>
                  <a:txBody>
                    <a:bodyPr/>
                    <a:lstStyle/>
                    <a:p>
                      <a:r>
                        <a:rPr lang="hu-HU" dirty="0"/>
                        <a:t>Heves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1893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2365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80,72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52780679"/>
                  </a:ext>
                </a:extLst>
              </a:tr>
              <a:tr h="382346">
                <a:tc>
                  <a:txBody>
                    <a:bodyPr/>
                    <a:lstStyle/>
                    <a:p>
                      <a:r>
                        <a:rPr lang="hu-HU" dirty="0"/>
                        <a:t>Jász-N-K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85,56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96709495"/>
                  </a:ext>
                </a:extLst>
              </a:tr>
              <a:tr h="382346">
                <a:tc>
                  <a:txBody>
                    <a:bodyPr/>
                    <a:lstStyle/>
                    <a:p>
                      <a:r>
                        <a:rPr lang="hu-HU" dirty="0"/>
                        <a:t>Komárom-E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73,13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80198473"/>
                  </a:ext>
                </a:extLst>
              </a:tr>
              <a:tr h="382346">
                <a:tc>
                  <a:txBody>
                    <a:bodyPr/>
                    <a:lstStyle/>
                    <a:p>
                      <a:r>
                        <a:rPr lang="hu-HU" dirty="0"/>
                        <a:t>Nógrád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1457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73,78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69913846"/>
                  </a:ext>
                </a:extLst>
              </a:tr>
              <a:tr h="382346">
                <a:tc>
                  <a:txBody>
                    <a:bodyPr/>
                    <a:lstStyle/>
                    <a:p>
                      <a:r>
                        <a:rPr lang="hu-HU" dirty="0"/>
                        <a:t>Pest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63,59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25163539"/>
                  </a:ext>
                </a:extLst>
              </a:tr>
              <a:tr h="368642">
                <a:tc>
                  <a:txBody>
                    <a:bodyPr/>
                    <a:lstStyle/>
                    <a:p>
                      <a:r>
                        <a:rPr lang="hu-HU" dirty="0"/>
                        <a:t>Szabolcs-Sz-B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75,14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6711298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rgbClr val="FF0000"/>
                          </a:solidFill>
                          <a:latin typeface="+mn-lt"/>
                        </a:rPr>
                        <a:t>HU </a:t>
                      </a:r>
                      <a:r>
                        <a:rPr lang="hu-HU" b="1" dirty="0" err="1">
                          <a:solidFill>
                            <a:srgbClr val="FF0000"/>
                          </a:solidFill>
                          <a:latin typeface="+mn-lt"/>
                        </a:rPr>
                        <a:t>total</a:t>
                      </a:r>
                      <a:endParaRPr lang="hu-HU" b="1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10405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10274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2482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12887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80,74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81808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2320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296652"/>
            <a:ext cx="7626096" cy="936104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 AS</a:t>
            </a:r>
            <a:r>
              <a:rPr lang="hu-HU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US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cases in wild boars </a:t>
            </a:r>
            <a:r>
              <a:rPr lang="hu-HU" sz="2800" b="1" i="1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</a:t>
            </a:r>
            <a:r>
              <a:rPr lang="hu-HU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county</a:t>
            </a:r>
            <a:r>
              <a:rPr lang="hu-HU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hu-HU" sz="2800" b="1" i="1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till</a:t>
            </a:r>
            <a:r>
              <a:rPr lang="hu-HU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05.09.2023.</a:t>
            </a:r>
            <a:endParaRPr lang="hu-HU" altLang="hu-HU" sz="2800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EB35685-FFCB-381C-4E34-60E25EAC1A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0823747"/>
              </p:ext>
            </p:extLst>
          </p:nvPr>
        </p:nvGraphicFramePr>
        <p:xfrm>
          <a:off x="611560" y="1448780"/>
          <a:ext cx="7992888" cy="5292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194257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The start of p</a:t>
            </a:r>
            <a:r>
              <a:rPr lang="en-US" altLang="hu-HU" sz="2800" b="1" dirty="0" err="1">
                <a:solidFill>
                  <a:schemeClr val="tx1"/>
                </a:solidFill>
                <a:latin typeface="+mn-lt"/>
              </a:rPr>
              <a:t>rofessional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work based on risk analysis 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132856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1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CVO established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ASF Risk Analysis Working Group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 in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September 2017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on the recommendation of the National CSF and ASF Expert Group.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800" dirty="0">
                <a:effectLst/>
                <a:cs typeface="Times New Roman" panose="02020603050405020304" pitchFamily="18" charset="0"/>
              </a:rPr>
              <a:t>At that time,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Hungary was free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of the disease, but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ASF was present in the Transcarpathian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 region of neighbouring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 Ukraine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800" dirty="0">
                <a:effectLst/>
                <a:cs typeface="Times New Roman" panose="02020603050405020304" pitchFamily="18" charset="0"/>
              </a:rPr>
              <a:t>Since the working group had a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relatively large number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of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experts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,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they established the principles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and the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ASF Risk Analysis Action Group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was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created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 within the working group in order to work efficiently.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9536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224644"/>
            <a:ext cx="7626096" cy="123839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/>
              <a:t>AS</a:t>
            </a:r>
            <a:r>
              <a:rPr lang="hu-HU" altLang="hu-HU" sz="2800" dirty="0"/>
              <a:t>F</a:t>
            </a:r>
            <a:r>
              <a:rPr lang="en-US" altLang="hu-HU" sz="2800" dirty="0"/>
              <a:t> cases in Hungary </a:t>
            </a:r>
            <a:r>
              <a:rPr lang="hu-HU" altLang="hu-HU" sz="2800" dirty="0" err="1"/>
              <a:t>by</a:t>
            </a:r>
            <a:r>
              <a:rPr lang="hu-HU" altLang="hu-HU" sz="2800" dirty="0"/>
              <a:t> </a:t>
            </a:r>
            <a:r>
              <a:rPr lang="en-US" altLang="hu-HU" sz="2800" dirty="0"/>
              <a:t>hunting year, until 05.09.202</a:t>
            </a:r>
            <a:r>
              <a:rPr lang="hu-HU" altLang="hu-HU" sz="2800" dirty="0"/>
              <a:t>3</a:t>
            </a:r>
            <a:endParaRPr lang="en-GB" altLang="hu-HU" sz="2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-19050" y="2348880"/>
            <a:ext cx="9144000" cy="4176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graphicFrame>
        <p:nvGraphicFramePr>
          <p:cNvPr id="4" name="Táblázat 3">
            <a:extLst>
              <a:ext uri="{FF2B5EF4-FFF2-40B4-BE49-F238E27FC236}">
                <a16:creationId xmlns:a16="http://schemas.microsoft.com/office/drawing/2014/main" id="{6AEE64E8-1DBB-EA89-03CD-E53D721523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596580"/>
              </p:ext>
            </p:extLst>
          </p:nvPr>
        </p:nvGraphicFramePr>
        <p:xfrm>
          <a:off x="179512" y="2132857"/>
          <a:ext cx="8748973" cy="4428492"/>
        </p:xfrm>
        <a:graphic>
          <a:graphicData uri="http://schemas.openxmlformats.org/drawingml/2006/table">
            <a:tbl>
              <a:tblPr firstRow="1" bandRow="1"/>
              <a:tblGrid>
                <a:gridCol w="1745232">
                  <a:extLst>
                    <a:ext uri="{9D8B030D-6E8A-4147-A177-3AD203B41FA5}">
                      <a16:colId xmlns:a16="http://schemas.microsoft.com/office/drawing/2014/main" val="1488292189"/>
                    </a:ext>
                  </a:extLst>
                </a:gridCol>
                <a:gridCol w="1665385">
                  <a:extLst>
                    <a:ext uri="{9D8B030D-6E8A-4147-A177-3AD203B41FA5}">
                      <a16:colId xmlns:a16="http://schemas.microsoft.com/office/drawing/2014/main" val="2865093837"/>
                    </a:ext>
                  </a:extLst>
                </a:gridCol>
                <a:gridCol w="1485927">
                  <a:extLst>
                    <a:ext uri="{9D8B030D-6E8A-4147-A177-3AD203B41FA5}">
                      <a16:colId xmlns:a16="http://schemas.microsoft.com/office/drawing/2014/main" val="1746711761"/>
                    </a:ext>
                  </a:extLst>
                </a:gridCol>
                <a:gridCol w="1571081">
                  <a:extLst>
                    <a:ext uri="{9D8B030D-6E8A-4147-A177-3AD203B41FA5}">
                      <a16:colId xmlns:a16="http://schemas.microsoft.com/office/drawing/2014/main" val="4239943825"/>
                    </a:ext>
                  </a:extLst>
                </a:gridCol>
                <a:gridCol w="1254741">
                  <a:extLst>
                    <a:ext uri="{9D8B030D-6E8A-4147-A177-3AD203B41FA5}">
                      <a16:colId xmlns:a16="http://schemas.microsoft.com/office/drawing/2014/main" val="1525110774"/>
                    </a:ext>
                  </a:extLst>
                </a:gridCol>
                <a:gridCol w="1026607">
                  <a:extLst>
                    <a:ext uri="{9D8B030D-6E8A-4147-A177-3AD203B41FA5}">
                      <a16:colId xmlns:a16="http://schemas.microsoft.com/office/drawing/2014/main" val="2391295935"/>
                    </a:ext>
                  </a:extLst>
                </a:gridCol>
              </a:tblGrid>
              <a:tr h="405761">
                <a:tc rowSpan="2">
                  <a:txBody>
                    <a:bodyPr/>
                    <a:lstStyle/>
                    <a:p>
                      <a:r>
                        <a:rPr lang="hu-HU" dirty="0" err="1"/>
                        <a:t>County</a:t>
                      </a:r>
                      <a:endParaRPr lang="hu-HU" dirty="0"/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dirty="0" err="1"/>
                        <a:t>Active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All</a:t>
                      </a:r>
                      <a:r>
                        <a:rPr lang="hu-HU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cases</a:t>
                      </a:r>
                      <a:endParaRPr lang="hu-HU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</a:t>
                      </a:r>
                      <a:r>
                        <a:rPr lang="hu-HU" dirty="0"/>
                        <a:t>. %</a:t>
                      </a: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056148"/>
                  </a:ext>
                </a:extLst>
              </a:tr>
              <a:tr h="736654"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Dead</a:t>
                      </a:r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from</a:t>
                      </a:r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that</a:t>
                      </a:r>
                      <a:endParaRPr lang="hu-HU" b="1" dirty="0">
                        <a:solidFill>
                          <a:schemeClr val="bg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2994154"/>
                  </a:ext>
                </a:extLst>
              </a:tr>
              <a:tr h="4299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2018/2019.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563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553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98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661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85,17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79366"/>
                  </a:ext>
                </a:extLst>
              </a:tr>
              <a:tr h="4299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2019/2020.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2748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2703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515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3263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84,22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7693414"/>
                  </a:ext>
                </a:extLst>
              </a:tr>
              <a:tr h="41868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2020/2021.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4500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4464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1033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5533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81,33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67121"/>
                  </a:ext>
                </a:extLst>
              </a:tr>
              <a:tr h="4299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2021/2022.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2171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2156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349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2520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86,15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26298"/>
                  </a:ext>
                </a:extLst>
              </a:tr>
              <a:tr h="4299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2022/2023. 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326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308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372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698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46,70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5953616"/>
                  </a:ext>
                </a:extLst>
              </a:tr>
              <a:tr h="7366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2023/2024. (2023.09.05-ig)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97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115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212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45,75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1683"/>
                  </a:ext>
                </a:extLst>
              </a:tr>
              <a:tr h="41086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800" b="1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</a:t>
                      </a:r>
                      <a:endParaRPr lang="hu-H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4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10405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4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10274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4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2482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4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12887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4F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80,74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6529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88376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296652"/>
            <a:ext cx="7626096" cy="936104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/>
              <a:t>ASF cases in wild boars in Hungary </a:t>
            </a:r>
            <a:r>
              <a:rPr lang="hu-HU" altLang="hu-HU" sz="2800" dirty="0" err="1"/>
              <a:t>by</a:t>
            </a:r>
            <a:r>
              <a:rPr lang="en-US" altLang="hu-HU" sz="2800" dirty="0"/>
              <a:t> </a:t>
            </a:r>
            <a:r>
              <a:rPr lang="hu-HU" altLang="hu-HU" sz="2800" dirty="0" err="1"/>
              <a:t>hunting</a:t>
            </a:r>
            <a:r>
              <a:rPr lang="hu-HU" altLang="hu-HU" sz="2800" dirty="0"/>
              <a:t> </a:t>
            </a:r>
            <a:r>
              <a:rPr lang="en-US" altLang="hu-HU" sz="2800" dirty="0"/>
              <a:t>year</a:t>
            </a:r>
            <a:r>
              <a:rPr lang="hu-HU" altLang="hu-HU" sz="2800" dirty="0"/>
              <a:t>s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9E8DA35-CB08-3B2A-C512-601D70A4D2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4572746"/>
              </p:ext>
            </p:extLst>
          </p:nvPr>
        </p:nvGraphicFramePr>
        <p:xfrm>
          <a:off x="791580" y="2120854"/>
          <a:ext cx="7452828" cy="47251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307767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116632"/>
            <a:ext cx="7626096" cy="122413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800" dirty="0"/>
              <a:t>The 2022/2023. </a:t>
            </a:r>
            <a:r>
              <a:rPr lang="hu-HU" altLang="hu-HU" sz="2800" dirty="0" err="1"/>
              <a:t>hunting</a:t>
            </a:r>
            <a:r>
              <a:rPr lang="hu-HU" altLang="hu-HU" sz="2800" dirty="0"/>
              <a:t> </a:t>
            </a:r>
            <a:r>
              <a:rPr lang="hu-HU" altLang="hu-HU" sz="2800" dirty="0" err="1"/>
              <a:t>year</a:t>
            </a:r>
            <a:r>
              <a:rPr lang="hu-HU" altLang="hu-HU" sz="2800" dirty="0"/>
              <a:t> ASF </a:t>
            </a:r>
            <a:r>
              <a:rPr lang="hu-HU" altLang="hu-HU" sz="2800" dirty="0" err="1"/>
              <a:t>cases</a:t>
            </a:r>
            <a:r>
              <a:rPr lang="hu-HU" altLang="hu-HU" sz="2800" dirty="0"/>
              <a:t> </a:t>
            </a:r>
            <a:r>
              <a:rPr lang="hu-HU" altLang="hu-HU" sz="2800" dirty="0" err="1"/>
              <a:t>by</a:t>
            </a:r>
            <a:r>
              <a:rPr lang="hu-HU" altLang="hu-HU" sz="2800" dirty="0"/>
              <a:t> </a:t>
            </a:r>
            <a:r>
              <a:rPr lang="hu-HU" altLang="hu-HU" sz="2800" dirty="0" err="1"/>
              <a:t>counties</a:t>
            </a:r>
            <a:r>
              <a:rPr lang="hu-HU" altLang="hu-HU" sz="2800" dirty="0"/>
              <a:t> </a:t>
            </a:r>
            <a:endParaRPr lang="en-GB" altLang="hu-HU" sz="2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176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graphicFrame>
        <p:nvGraphicFramePr>
          <p:cNvPr id="2" name="Táblázat 2">
            <a:extLst>
              <a:ext uri="{FF2B5EF4-FFF2-40B4-BE49-F238E27FC236}">
                <a16:creationId xmlns:a16="http://schemas.microsoft.com/office/drawing/2014/main" id="{EC9EA7CB-9274-49CD-9057-12020A8FA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0135541"/>
              </p:ext>
            </p:extLst>
          </p:nvPr>
        </p:nvGraphicFramePr>
        <p:xfrm>
          <a:off x="143508" y="1268760"/>
          <a:ext cx="8892987" cy="54173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3193601505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521242527"/>
                    </a:ext>
                  </a:extLst>
                </a:gridCol>
                <a:gridCol w="1855601">
                  <a:extLst>
                    <a:ext uri="{9D8B030D-6E8A-4147-A177-3AD203B41FA5}">
                      <a16:colId xmlns:a16="http://schemas.microsoft.com/office/drawing/2014/main" val="3756733341"/>
                    </a:ext>
                  </a:extLst>
                </a:gridCol>
                <a:gridCol w="1546414">
                  <a:extLst>
                    <a:ext uri="{9D8B030D-6E8A-4147-A177-3AD203B41FA5}">
                      <a16:colId xmlns:a16="http://schemas.microsoft.com/office/drawing/2014/main" val="1938153815"/>
                    </a:ext>
                  </a:extLst>
                </a:gridCol>
                <a:gridCol w="1391133">
                  <a:extLst>
                    <a:ext uri="{9D8B030D-6E8A-4147-A177-3AD203B41FA5}">
                      <a16:colId xmlns:a16="http://schemas.microsoft.com/office/drawing/2014/main" val="2883868770"/>
                    </a:ext>
                  </a:extLst>
                </a:gridCol>
                <a:gridCol w="1147511">
                  <a:extLst>
                    <a:ext uri="{9D8B030D-6E8A-4147-A177-3AD203B41FA5}">
                      <a16:colId xmlns:a16="http://schemas.microsoft.com/office/drawing/2014/main" val="609173410"/>
                    </a:ext>
                  </a:extLst>
                </a:gridCol>
              </a:tblGrid>
              <a:tr h="542598">
                <a:tc rowSpan="2">
                  <a:txBody>
                    <a:bodyPr/>
                    <a:lstStyle/>
                    <a:p>
                      <a:r>
                        <a:rPr lang="hu-HU" dirty="0" err="1"/>
                        <a:t>County</a:t>
                      </a:r>
                      <a:endParaRPr lang="hu-H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dirty="0" err="1"/>
                        <a:t>Active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All</a:t>
                      </a:r>
                      <a:r>
                        <a:rPr lang="hu-HU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cases</a:t>
                      </a:r>
                      <a:endParaRPr lang="hu-HU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</a:t>
                      </a:r>
                      <a:r>
                        <a:rPr lang="hu-HU" dirty="0"/>
                        <a:t>.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86725"/>
                  </a:ext>
                </a:extLst>
              </a:tr>
              <a:tr h="630710"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Dead</a:t>
                      </a:r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from</a:t>
                      </a:r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that</a:t>
                      </a:r>
                      <a:endParaRPr lang="hu-HU" b="1" dirty="0">
                        <a:solidFill>
                          <a:schemeClr val="bg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30356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Békés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b="1" dirty="0"/>
                        <a:t>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130672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Borsod-A-Z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32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66,67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5425872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chemeClr val="bg2"/>
                          </a:solidFill>
                        </a:rPr>
                        <a:t>Fejér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28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 </a:t>
                      </a:r>
                      <a:r>
                        <a:rPr lang="hu-H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(23 KOM VGE)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96,55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5904343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Hajdú-Bihar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71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147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48,30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5770782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Heves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42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57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73,68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5278067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Jász-N-K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b="1" dirty="0"/>
                        <a:t>--</a:t>
                      </a:r>
                      <a:endParaRPr lang="hu-H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96709495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Komárom-E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44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20,45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80198473"/>
                  </a:ext>
                </a:extLst>
              </a:tr>
              <a:tr h="433337">
                <a:tc>
                  <a:txBody>
                    <a:bodyPr/>
                    <a:lstStyle/>
                    <a:p>
                      <a:r>
                        <a:rPr lang="hu-HU" dirty="0"/>
                        <a:t>Nógrád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32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85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37,65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69913846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Pest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78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196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39,80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2516353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Szabolcs-Sz-B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34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92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36,96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711298"/>
                  </a:ext>
                </a:extLst>
              </a:tr>
              <a:tr h="132947"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rgbClr val="FF0000"/>
                          </a:solidFill>
                          <a:latin typeface="+mn-lt"/>
                        </a:rPr>
                        <a:t>HU </a:t>
                      </a:r>
                      <a:r>
                        <a:rPr lang="hu-HU" b="1" dirty="0" err="1">
                          <a:solidFill>
                            <a:srgbClr val="FF0000"/>
                          </a:solidFill>
                          <a:latin typeface="+mn-lt"/>
                        </a:rPr>
                        <a:t>total</a:t>
                      </a:r>
                      <a:endParaRPr lang="hu-HU" b="1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326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308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372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698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46,70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81808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84901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116632"/>
            <a:ext cx="7626096" cy="122413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/>
              <a:t>ASF cases in </a:t>
            </a:r>
            <a:r>
              <a:rPr lang="en-US" altLang="hu-HU" sz="2800" dirty="0" err="1"/>
              <a:t>hungary</a:t>
            </a:r>
            <a:r>
              <a:rPr lang="en-US" altLang="hu-HU" sz="2800" dirty="0"/>
              <a:t> in this </a:t>
            </a:r>
            <a:r>
              <a:rPr lang="hu-HU" altLang="hu-HU" sz="2800" dirty="0"/>
              <a:t>(2023/2024) </a:t>
            </a:r>
            <a:r>
              <a:rPr lang="en-US" altLang="hu-HU" sz="2800" dirty="0"/>
              <a:t>hunting year (till 05.09.202</a:t>
            </a:r>
            <a:r>
              <a:rPr lang="hu-HU" altLang="hu-HU" sz="2800" dirty="0"/>
              <a:t>3</a:t>
            </a:r>
            <a:r>
              <a:rPr lang="en-US" altLang="hu-HU" sz="2800" dirty="0"/>
              <a:t>.)</a:t>
            </a:r>
            <a:endParaRPr lang="en-GB" altLang="hu-HU" sz="2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176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graphicFrame>
        <p:nvGraphicFramePr>
          <p:cNvPr id="2" name="Táblázat 2">
            <a:extLst>
              <a:ext uri="{FF2B5EF4-FFF2-40B4-BE49-F238E27FC236}">
                <a16:creationId xmlns:a16="http://schemas.microsoft.com/office/drawing/2014/main" id="{EC9EA7CB-9274-49CD-9057-12020A8FA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314395"/>
              </p:ext>
            </p:extLst>
          </p:nvPr>
        </p:nvGraphicFramePr>
        <p:xfrm>
          <a:off x="143508" y="1268760"/>
          <a:ext cx="8892987" cy="54343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3193601505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521242527"/>
                    </a:ext>
                  </a:extLst>
                </a:gridCol>
                <a:gridCol w="1855601">
                  <a:extLst>
                    <a:ext uri="{9D8B030D-6E8A-4147-A177-3AD203B41FA5}">
                      <a16:colId xmlns:a16="http://schemas.microsoft.com/office/drawing/2014/main" val="3756733341"/>
                    </a:ext>
                  </a:extLst>
                </a:gridCol>
                <a:gridCol w="1546414">
                  <a:extLst>
                    <a:ext uri="{9D8B030D-6E8A-4147-A177-3AD203B41FA5}">
                      <a16:colId xmlns:a16="http://schemas.microsoft.com/office/drawing/2014/main" val="1938153815"/>
                    </a:ext>
                  </a:extLst>
                </a:gridCol>
                <a:gridCol w="1391133">
                  <a:extLst>
                    <a:ext uri="{9D8B030D-6E8A-4147-A177-3AD203B41FA5}">
                      <a16:colId xmlns:a16="http://schemas.microsoft.com/office/drawing/2014/main" val="2883868770"/>
                    </a:ext>
                  </a:extLst>
                </a:gridCol>
                <a:gridCol w="1147511">
                  <a:extLst>
                    <a:ext uri="{9D8B030D-6E8A-4147-A177-3AD203B41FA5}">
                      <a16:colId xmlns:a16="http://schemas.microsoft.com/office/drawing/2014/main" val="609173410"/>
                    </a:ext>
                  </a:extLst>
                </a:gridCol>
              </a:tblGrid>
              <a:tr h="542598">
                <a:tc rowSpan="2">
                  <a:txBody>
                    <a:bodyPr/>
                    <a:lstStyle/>
                    <a:p>
                      <a:r>
                        <a:rPr lang="hu-HU" dirty="0" err="1"/>
                        <a:t>County</a:t>
                      </a:r>
                      <a:endParaRPr lang="hu-H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dirty="0" err="1"/>
                        <a:t>Active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All</a:t>
                      </a:r>
                      <a:r>
                        <a:rPr lang="hu-HU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cases</a:t>
                      </a:r>
                      <a:endParaRPr lang="hu-HU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</a:t>
                      </a:r>
                      <a:r>
                        <a:rPr lang="hu-HU" dirty="0"/>
                        <a:t>.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86725"/>
                  </a:ext>
                </a:extLst>
              </a:tr>
              <a:tr h="630710"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Dead</a:t>
                      </a:r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from</a:t>
                      </a:r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that</a:t>
                      </a:r>
                      <a:endParaRPr lang="hu-HU" b="1" dirty="0">
                        <a:solidFill>
                          <a:schemeClr val="bg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30356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Békés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--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16130672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Borsod-A-Z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5425872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chemeClr val="bg2"/>
                          </a:solidFill>
                        </a:rPr>
                        <a:t>Fejér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33,33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65904343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Hajdú-Bihar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30,65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25770782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Heves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83,33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5278067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Jász-N-K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--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96709495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Komárom-E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39,53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80198473"/>
                  </a:ext>
                </a:extLst>
              </a:tr>
              <a:tr h="433337">
                <a:tc>
                  <a:txBody>
                    <a:bodyPr/>
                    <a:lstStyle/>
                    <a:p>
                      <a:r>
                        <a:rPr lang="hu-HU" dirty="0"/>
                        <a:t>Nógrád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63,64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69913846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Pest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38,64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2516353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Szabolcs-Sz-B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68,00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6711298"/>
                  </a:ext>
                </a:extLst>
              </a:tr>
              <a:tr h="382770"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rgbClr val="FF0000"/>
                          </a:solidFill>
                          <a:latin typeface="+mn-lt"/>
                        </a:rPr>
                        <a:t>Hu </a:t>
                      </a:r>
                      <a:r>
                        <a:rPr lang="hu-HU" b="1" dirty="0" err="1">
                          <a:solidFill>
                            <a:srgbClr val="FF0000"/>
                          </a:solidFill>
                          <a:latin typeface="+mn-lt"/>
                        </a:rPr>
                        <a:t>total</a:t>
                      </a:r>
                      <a:endParaRPr lang="hu-HU" b="1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45,75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881808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17131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296652"/>
            <a:ext cx="7626096" cy="936104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/>
              <a:t>Quarterly distribution of ASF cases </a:t>
            </a:r>
            <a:r>
              <a:rPr lang="hu-HU" altLang="hu-HU" sz="2800" dirty="0"/>
              <a:t>in </a:t>
            </a:r>
            <a:r>
              <a:rPr lang="hu-HU" altLang="hu-HU" sz="2800" dirty="0" err="1"/>
              <a:t>hunting</a:t>
            </a:r>
            <a:r>
              <a:rPr lang="hu-HU" altLang="hu-HU" sz="2800" dirty="0"/>
              <a:t> </a:t>
            </a:r>
            <a:r>
              <a:rPr lang="hu-HU" altLang="hu-HU" sz="2800" dirty="0" err="1"/>
              <a:t>years</a:t>
            </a:r>
            <a:r>
              <a:rPr lang="hu-HU" altLang="hu-HU" sz="2800" dirty="0"/>
              <a:t> in Hungary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616D66D-239C-D47E-B84C-8A62E1F46F6D}"/>
              </a:ext>
            </a:extLst>
          </p:cNvPr>
          <p:cNvGraphicFramePr/>
          <p:nvPr/>
        </p:nvGraphicFramePr>
        <p:xfrm>
          <a:off x="287524" y="1412776"/>
          <a:ext cx="8604956" cy="5445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837667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296652"/>
            <a:ext cx="7626096" cy="936104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sz="24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Graph of ASF cases in Hungary by quarter</a:t>
            </a:r>
            <a:r>
              <a:rPr lang="hu-HU" sz="24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 of </a:t>
            </a:r>
            <a:r>
              <a:rPr lang="hu-HU" sz="2400" b="1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hu-HU" sz="24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hunting year</a:t>
            </a:r>
            <a:r>
              <a:rPr lang="hu-HU" sz="24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endParaRPr lang="hu-HU" altLang="hu-HU" sz="24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E71E9CF7-225B-DF76-660F-06D29FE34F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5090241"/>
              </p:ext>
            </p:extLst>
          </p:nvPr>
        </p:nvGraphicFramePr>
        <p:xfrm>
          <a:off x="683568" y="1340768"/>
          <a:ext cx="7956885" cy="5256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084645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260648"/>
            <a:ext cx="7626096" cy="136815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</a:rPr>
              <a:t>Lessons learned from </a:t>
            </a:r>
            <a:r>
              <a:rPr lang="hu-HU" altLang="hu-HU" sz="2800" b="1" dirty="0" err="1">
                <a:solidFill>
                  <a:schemeClr val="tx1"/>
                </a:solidFill>
              </a:rPr>
              <a:t>Hungarian</a:t>
            </a:r>
            <a:r>
              <a:rPr lang="en-US" altLang="hu-HU" sz="2800" b="1" dirty="0">
                <a:solidFill>
                  <a:schemeClr val="tx1"/>
                </a:solidFill>
              </a:rPr>
              <a:t> ASF cases on the </a:t>
            </a:r>
            <a:r>
              <a:rPr lang="hu-HU" altLang="hu-HU" sz="2800" b="1" dirty="0" err="1">
                <a:solidFill>
                  <a:schemeClr val="tx1"/>
                </a:solidFill>
              </a:rPr>
              <a:t>surveillance</a:t>
            </a:r>
            <a:r>
              <a:rPr lang="hu-HU" altLang="hu-HU" sz="2800" b="1" dirty="0">
                <a:solidFill>
                  <a:schemeClr val="tx1"/>
                </a:solidFill>
              </a:rPr>
              <a:t> </a:t>
            </a:r>
            <a:r>
              <a:rPr lang="hu-HU" altLang="hu-HU" sz="2800" b="1" dirty="0" err="1">
                <a:solidFill>
                  <a:schemeClr val="tx1"/>
                </a:solidFill>
              </a:rPr>
              <a:t>system</a:t>
            </a:r>
            <a:r>
              <a:rPr lang="hu-HU" altLang="hu-HU" sz="2800" b="1" dirty="0">
                <a:solidFill>
                  <a:schemeClr val="tx1"/>
                </a:solidFill>
              </a:rPr>
              <a:t> </a:t>
            </a:r>
            <a:r>
              <a:rPr lang="en-US" altLang="hu-HU" sz="2800" b="1" dirty="0">
                <a:solidFill>
                  <a:schemeClr val="tx1"/>
                </a:solidFill>
              </a:rPr>
              <a:t>1.</a:t>
            </a:r>
            <a:endParaRPr lang="en-GB" altLang="hu-HU" sz="2800" b="1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96852"/>
            <a:ext cx="8820980" cy="460851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highest number of cases 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occurred in the </a:t>
            </a:r>
            <a:r>
              <a:rPr lang="en-US" altLang="hu-HU" sz="2000" i="1" dirty="0">
                <a:latin typeface="Arial" panose="020B0604020202020204" pitchFamily="34" charset="0"/>
                <a:cs typeface="Arial" panose="020B0604020202020204" pitchFamily="34" charset="0"/>
              </a:rPr>
              <a:t>2020/2021 hunting year 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with a total of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5533 cases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, after </a:t>
            </a:r>
            <a:r>
              <a:rPr lang="hu-HU" alt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hu-HU" alt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hu-HU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ASF case</a:t>
            </a:r>
            <a:r>
              <a:rPr lang="hu-HU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has steadily and significantly decreased.  </a:t>
            </a:r>
            <a:endParaRPr lang="hu-HU" altLang="hu-HU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2021/2022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hunting year, it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decreased to less than half of the </a:t>
            </a:r>
            <a:r>
              <a:rPr lang="hu-HU" altLang="hu-HU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cases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previous hunting year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, with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2520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confirmed</a:t>
            </a:r>
            <a:r>
              <a:rPr lang="hu-HU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cases. </a:t>
            </a:r>
            <a:endParaRPr lang="hu-HU" alt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2022/2023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alt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hunting</a:t>
            </a:r>
            <a:r>
              <a:rPr lang="hu-HU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alt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hu-HU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there were </a:t>
            </a:r>
            <a:r>
              <a:rPr lang="en-US" altLang="hu-HU" sz="2000" i="1" dirty="0">
                <a:latin typeface="Arial" panose="020B0604020202020204" pitchFamily="34" charset="0"/>
                <a:cs typeface="Arial" panose="020B0604020202020204" pitchFamily="34" charset="0"/>
              </a:rPr>
              <a:t>only 698 cases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, approximately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28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% of the case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s in  </a:t>
            </a:r>
            <a:r>
              <a:rPr lang="hu-HU" altLang="hu-HU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2021/2022 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hunting year and approximately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% 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hu-HU" altLang="hu-HU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case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s in </a:t>
            </a:r>
            <a:r>
              <a:rPr lang="hu-HU" altLang="hu-HU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2020/2021 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hunting year.</a:t>
            </a:r>
            <a:r>
              <a:rPr lang="hu-HU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Only 212 cases 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were recorded in the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2023/2024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hunting year to 5 September 2023,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less than half the number of cases </a:t>
            </a:r>
            <a:r>
              <a:rPr lang="en-US" altLang="hu-HU" sz="2000" dirty="0">
                <a:latin typeface="Arial" panose="020B0604020202020204" pitchFamily="34" charset="0"/>
                <a:cs typeface="Arial" panose="020B0604020202020204" pitchFamily="34" charset="0"/>
              </a:rPr>
              <a:t>(432) in the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same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period 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hu-HU" altLang="hu-HU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previous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2022/2023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hunting</a:t>
            </a:r>
            <a:r>
              <a:rPr lang="hu-HU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altLang="hu-HU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en-US" alt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hu-HU" altLang="hu-HU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855603"/>
      </p:ext>
    </p:extLst>
  </p:cSld>
  <p:clrMapOvr>
    <a:masterClrMapping/>
  </p:clrMapOvr>
  <p:transition spd="med" advTm="34636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260648"/>
            <a:ext cx="7626096" cy="136815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</a:rPr>
              <a:t>Lessons learned from Hungarian ASF cases on the surveillance system </a:t>
            </a:r>
            <a:r>
              <a:rPr lang="hu-HU" altLang="hu-HU" sz="2800" b="1" dirty="0">
                <a:solidFill>
                  <a:schemeClr val="tx1"/>
                </a:solidFill>
              </a:rPr>
              <a:t>2.</a:t>
            </a:r>
            <a:endParaRPr lang="en-GB" altLang="hu-HU" sz="2800" b="1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79512" y="2024844"/>
            <a:ext cx="8820980" cy="468052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600" dirty="0"/>
              <a:t>Approximately </a:t>
            </a:r>
            <a:r>
              <a:rPr lang="en-US" altLang="hu-HU" sz="2600" b="1" dirty="0"/>
              <a:t>81% of all cases </a:t>
            </a:r>
            <a:r>
              <a:rPr lang="en-US" altLang="hu-HU" sz="2600" dirty="0"/>
              <a:t>detected in </a:t>
            </a:r>
            <a:r>
              <a:rPr lang="hu-HU" altLang="hu-HU" sz="2600" dirty="0" err="1"/>
              <a:t>wild</a:t>
            </a:r>
            <a:r>
              <a:rPr lang="hu-HU" altLang="hu-HU" sz="2600" dirty="0"/>
              <a:t> </a:t>
            </a:r>
            <a:r>
              <a:rPr lang="hu-HU" altLang="hu-HU" sz="2600" dirty="0" err="1"/>
              <a:t>boars</a:t>
            </a:r>
            <a:r>
              <a:rPr lang="hu-HU" altLang="hu-HU" sz="2600" dirty="0"/>
              <a:t> </a:t>
            </a:r>
            <a:r>
              <a:rPr lang="en-US" altLang="hu-HU" sz="2600" dirty="0"/>
              <a:t>only (86% in the 2021/2022 hunting year) were </a:t>
            </a:r>
            <a:r>
              <a:rPr lang="hu-HU" altLang="hu-HU" sz="2600" b="1" dirty="0" err="1"/>
              <a:t>confirmed</a:t>
            </a:r>
            <a:r>
              <a:rPr lang="en-US" altLang="hu-HU" sz="2600" b="1" dirty="0"/>
              <a:t> during enhanced passive surveillance</a:t>
            </a:r>
            <a:r>
              <a:rPr lang="en-US" altLang="hu-HU" sz="2600" dirty="0"/>
              <a:t>, the vast majority of </a:t>
            </a:r>
            <a:r>
              <a:rPr lang="hu-HU" altLang="hu-HU" sz="2600" dirty="0" err="1"/>
              <a:t>these</a:t>
            </a:r>
            <a:r>
              <a:rPr lang="en-US" altLang="hu-HU" sz="2600" dirty="0"/>
              <a:t> were dead </a:t>
            </a:r>
            <a:r>
              <a:rPr lang="hu-HU" altLang="hu-HU" sz="2600" dirty="0" err="1"/>
              <a:t>ones</a:t>
            </a:r>
            <a:r>
              <a:rPr lang="hu-HU" altLang="hu-HU" sz="2600" dirty="0"/>
              <a:t>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600" b="1" dirty="0"/>
              <a:t>Compared to previous hunting years</a:t>
            </a:r>
            <a:r>
              <a:rPr lang="en-US" altLang="hu-HU" sz="2600" dirty="0"/>
              <a:t>, the </a:t>
            </a:r>
            <a:r>
              <a:rPr lang="en-US" altLang="hu-HU" sz="2600" b="1" dirty="0"/>
              <a:t>passive surveillance rate decreased significantly by almost 40% </a:t>
            </a:r>
            <a:r>
              <a:rPr lang="en-US" altLang="hu-HU" sz="2600" dirty="0"/>
              <a:t>to 46.70% in the 2022/2023 hunting year.</a:t>
            </a:r>
            <a:endParaRPr lang="hu-HU" altLang="hu-HU" sz="2600" dirty="0"/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600" dirty="0"/>
              <a:t>The </a:t>
            </a:r>
            <a:r>
              <a:rPr lang="en-US" altLang="hu-HU" sz="2600" b="1" dirty="0"/>
              <a:t>experience of all hunting years </a:t>
            </a:r>
            <a:r>
              <a:rPr lang="en-US" altLang="hu-HU" sz="2600" dirty="0"/>
              <a:t>so far </a:t>
            </a:r>
            <a:r>
              <a:rPr lang="en-US" altLang="hu-HU" sz="2600" b="1" dirty="0"/>
              <a:t>shows that the examination of dead </a:t>
            </a:r>
            <a:r>
              <a:rPr lang="hu-HU" altLang="hu-HU" sz="2600" b="1" dirty="0" err="1"/>
              <a:t>wild</a:t>
            </a:r>
            <a:r>
              <a:rPr lang="hu-HU" altLang="hu-HU" sz="2600" b="1" dirty="0"/>
              <a:t> </a:t>
            </a:r>
            <a:r>
              <a:rPr lang="hu-HU" altLang="hu-HU" sz="2600" b="1" dirty="0" err="1"/>
              <a:t>boars</a:t>
            </a:r>
            <a:r>
              <a:rPr lang="hu-HU" altLang="hu-HU" sz="2600" b="1" dirty="0"/>
              <a:t> has</a:t>
            </a:r>
            <a:r>
              <a:rPr lang="en-US" altLang="hu-HU" sz="2600" b="1" dirty="0"/>
              <a:t> high importance</a:t>
            </a:r>
            <a:r>
              <a:rPr lang="en-US" altLang="hu-HU" sz="2600" dirty="0"/>
              <a:t>, </a:t>
            </a:r>
            <a:r>
              <a:rPr lang="en-US" altLang="hu-HU" sz="2600" b="1" dirty="0"/>
              <a:t>especially in the first years of the epidemic</a:t>
            </a:r>
            <a:r>
              <a:rPr lang="en-US" altLang="hu-HU" sz="2600" dirty="0"/>
              <a:t>, but </a:t>
            </a:r>
            <a:r>
              <a:rPr lang="en-US" altLang="hu-HU" sz="2600" b="1" dirty="0"/>
              <a:t>active surveillance is not negligible </a:t>
            </a:r>
            <a:r>
              <a:rPr lang="en-US" altLang="hu-HU" sz="2600" dirty="0"/>
              <a:t>and </a:t>
            </a:r>
            <a:r>
              <a:rPr lang="en-US" altLang="hu-HU" sz="2600" b="1" dirty="0"/>
              <a:t>may become more important after a few hunting years,</a:t>
            </a:r>
            <a:r>
              <a:rPr lang="en-US" altLang="hu-HU" sz="2600" dirty="0"/>
              <a:t> </a:t>
            </a:r>
            <a:r>
              <a:rPr lang="hu-HU" altLang="hu-HU" sz="2600" dirty="0" err="1"/>
              <a:t>especially</a:t>
            </a:r>
            <a:r>
              <a:rPr lang="hu-HU" altLang="hu-HU" sz="2600" dirty="0"/>
              <a:t> </a:t>
            </a:r>
            <a:r>
              <a:rPr lang="en-US" altLang="hu-HU" sz="2600" b="1" dirty="0"/>
              <a:t>with increased shooting </a:t>
            </a:r>
            <a:r>
              <a:rPr lang="en-US" altLang="hu-HU" sz="2600" dirty="0"/>
              <a:t>of </a:t>
            </a:r>
            <a:r>
              <a:rPr lang="hu-HU" altLang="hu-HU" sz="2600" dirty="0" err="1"/>
              <a:t>wild</a:t>
            </a:r>
            <a:r>
              <a:rPr lang="hu-HU" altLang="hu-HU" sz="2600" dirty="0"/>
              <a:t> </a:t>
            </a:r>
            <a:r>
              <a:rPr lang="hu-HU" altLang="hu-HU" sz="2600" dirty="0" err="1"/>
              <a:t>boars</a:t>
            </a:r>
            <a:r>
              <a:rPr lang="en-US" altLang="hu-HU" sz="2600" dirty="0"/>
              <a:t>.</a:t>
            </a:r>
            <a:endParaRPr lang="hu-HU" altLang="hu-HU" sz="2800" b="1" dirty="0"/>
          </a:p>
        </p:txBody>
      </p:sp>
    </p:spTree>
    <p:extLst>
      <p:ext uri="{BB962C8B-B14F-4D97-AF65-F5344CB8AC3E}">
        <p14:creationId xmlns:p14="http://schemas.microsoft.com/office/powerpoint/2010/main" val="25280531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260648"/>
            <a:ext cx="7626096" cy="136815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</a:rPr>
              <a:t>Lessons learned from Hungarian ASF cases on the surveillance system </a:t>
            </a:r>
            <a:r>
              <a:rPr lang="hu-HU" altLang="hu-HU" sz="2800" b="1" dirty="0">
                <a:solidFill>
                  <a:schemeClr val="tx1"/>
                </a:solidFill>
              </a:rPr>
              <a:t>3.</a:t>
            </a:r>
            <a:endParaRPr lang="en-GB" altLang="hu-HU" sz="2800" b="1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79512" y="2024844"/>
            <a:ext cx="8820980" cy="468052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600" dirty="0"/>
              <a:t>The </a:t>
            </a:r>
            <a:r>
              <a:rPr lang="en-US" altLang="hu-HU" sz="2600" b="1" dirty="0"/>
              <a:t>strong increase in the proportion of cases detected during active surveillance </a:t>
            </a:r>
            <a:r>
              <a:rPr lang="en-US" altLang="hu-HU" sz="2600" dirty="0"/>
              <a:t>is partly due to the increasing </a:t>
            </a:r>
            <a:r>
              <a:rPr lang="hu-HU" altLang="hu-HU" sz="2600" dirty="0" err="1"/>
              <a:t>rate</a:t>
            </a:r>
            <a:r>
              <a:rPr lang="hu-HU" altLang="hu-HU" sz="2600" dirty="0"/>
              <a:t> of </a:t>
            </a:r>
            <a:r>
              <a:rPr lang="hu-HU" altLang="hu-HU" sz="2800" b="1" dirty="0" err="1"/>
              <a:t>reduction</a:t>
            </a:r>
            <a:r>
              <a:rPr lang="hu-HU" altLang="hu-HU" sz="2800" b="1" dirty="0"/>
              <a:t> of </a:t>
            </a:r>
            <a:r>
              <a:rPr lang="hu-HU" altLang="hu-HU" sz="2800" b="1" dirty="0" err="1"/>
              <a:t>wild</a:t>
            </a:r>
            <a:r>
              <a:rPr lang="hu-HU" altLang="hu-HU" sz="2800" b="1" dirty="0"/>
              <a:t> </a:t>
            </a:r>
            <a:r>
              <a:rPr lang="hu-HU" altLang="hu-HU" sz="2800" b="1" dirty="0" err="1"/>
              <a:t>boar</a:t>
            </a:r>
            <a:r>
              <a:rPr lang="hu-HU" altLang="hu-HU" sz="2800" b="1" dirty="0"/>
              <a:t> </a:t>
            </a:r>
            <a:r>
              <a:rPr lang="hu-HU" altLang="hu-HU" sz="2800" b="1" dirty="0" err="1"/>
              <a:t>population</a:t>
            </a:r>
            <a:r>
              <a:rPr lang="hu-HU" altLang="hu-HU" sz="2800" b="1" dirty="0"/>
              <a:t> </a:t>
            </a:r>
            <a:r>
              <a:rPr lang="en-US" altLang="hu-HU" sz="2600" dirty="0"/>
              <a:t>, but it cannot be completely excluded at this stage </a:t>
            </a:r>
            <a:r>
              <a:rPr lang="hu-HU" altLang="hu-HU" sz="2600" dirty="0" err="1"/>
              <a:t>the</a:t>
            </a:r>
            <a:r>
              <a:rPr lang="hu-HU" altLang="hu-HU" sz="2600" dirty="0"/>
              <a:t> </a:t>
            </a:r>
            <a:r>
              <a:rPr lang="hu-HU" altLang="hu-HU" sz="2600" dirty="0" err="1"/>
              <a:t>possibly</a:t>
            </a:r>
            <a:r>
              <a:rPr lang="hu-HU" altLang="hu-HU" sz="2600" dirty="0"/>
              <a:t> </a:t>
            </a:r>
            <a:r>
              <a:rPr lang="en-US" altLang="hu-HU" sz="2600" dirty="0"/>
              <a:t>inefficient carcass </a:t>
            </a:r>
            <a:r>
              <a:rPr lang="hu-HU" altLang="hu-HU" sz="2600" dirty="0" err="1"/>
              <a:t>searching</a:t>
            </a:r>
            <a:r>
              <a:rPr lang="hu-HU" altLang="hu-HU" sz="2600" dirty="0"/>
              <a:t> and </a:t>
            </a:r>
            <a:r>
              <a:rPr lang="hu-HU" altLang="hu-HU" sz="2600" dirty="0" err="1"/>
              <a:t>finding</a:t>
            </a:r>
            <a:r>
              <a:rPr lang="hu-HU" altLang="hu-HU" sz="2600" dirty="0"/>
              <a:t> </a:t>
            </a:r>
            <a:r>
              <a:rPr lang="en-US" altLang="hu-HU" sz="2600" dirty="0"/>
              <a:t>or other causes not yet clearly known may also play a role. </a:t>
            </a:r>
            <a:endParaRPr lang="hu-HU" altLang="hu-HU" sz="2600" dirty="0"/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600" dirty="0"/>
              <a:t>However, despite the decrease in the proportion of cases detected during passive surveillance within the total number of cases, </a:t>
            </a:r>
            <a:r>
              <a:rPr lang="en-US" altLang="hu-HU" sz="2600" b="1" dirty="0"/>
              <a:t>the ASF epidemiological situation in Hungary has significantly improved</a:t>
            </a:r>
            <a:r>
              <a:rPr lang="hu-HU" altLang="hu-HU" sz="2600" b="1" dirty="0"/>
              <a:t> </a:t>
            </a:r>
            <a:r>
              <a:rPr lang="en-US" altLang="hu-HU" sz="2600" b="1" dirty="0"/>
              <a:t>now.</a:t>
            </a:r>
            <a:endParaRPr lang="hu-HU" altLang="hu-HU" sz="2800" b="1" dirty="0"/>
          </a:p>
        </p:txBody>
      </p:sp>
    </p:spTree>
    <p:extLst>
      <p:ext uri="{BB962C8B-B14F-4D97-AF65-F5344CB8AC3E}">
        <p14:creationId xmlns:p14="http://schemas.microsoft.com/office/powerpoint/2010/main" val="42642433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36676" y="260648"/>
            <a:ext cx="7626096" cy="136815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</a:rPr>
              <a:t>What is behind the improvement in the epidemiological situation?</a:t>
            </a:r>
            <a:endParaRPr lang="en-GB" altLang="hu-HU" sz="2800" b="1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96852"/>
            <a:ext cx="8648448" cy="464451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The </a:t>
            </a:r>
            <a:r>
              <a:rPr lang="en-US" altLang="hu-HU" sz="2200" b="1" dirty="0"/>
              <a:t>main factors behind the </a:t>
            </a:r>
            <a:r>
              <a:rPr lang="hu-HU" altLang="hu-HU" sz="2200" b="1" dirty="0" err="1"/>
              <a:t>improvement</a:t>
            </a:r>
            <a:r>
              <a:rPr lang="hu-HU" altLang="hu-HU" sz="2200" b="1" dirty="0"/>
              <a:t> </a:t>
            </a:r>
            <a:r>
              <a:rPr lang="en-US" altLang="hu-HU" sz="2200" b="1" dirty="0"/>
              <a:t> </a:t>
            </a:r>
            <a:r>
              <a:rPr lang="en-US" altLang="hu-HU" sz="2200" dirty="0"/>
              <a:t>of the epidemiological situation are: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The </a:t>
            </a:r>
            <a:r>
              <a:rPr lang="en-US" altLang="hu-HU" sz="2200" b="1" dirty="0"/>
              <a:t>ASF </a:t>
            </a:r>
            <a:r>
              <a:rPr lang="hu-HU" altLang="hu-HU" sz="2200" b="1" dirty="0" err="1"/>
              <a:t>Eradication</a:t>
            </a:r>
            <a:r>
              <a:rPr lang="en-US" altLang="hu-HU" sz="2200" b="1" dirty="0"/>
              <a:t> Plan</a:t>
            </a:r>
            <a:r>
              <a:rPr lang="en-US" altLang="hu-HU" sz="2200" dirty="0"/>
              <a:t>, published as an annex to Decision 2/2020 of the </a:t>
            </a:r>
            <a:r>
              <a:rPr lang="hu-HU" altLang="hu-HU" sz="2200" dirty="0"/>
              <a:t>CVO </a:t>
            </a:r>
            <a:r>
              <a:rPr lang="en-US" altLang="hu-HU" sz="2200" dirty="0"/>
              <a:t>published </a:t>
            </a:r>
            <a:r>
              <a:rPr lang="en-US" altLang="hu-HU" sz="2200" b="1" dirty="0"/>
              <a:t>on 8 March 2020</a:t>
            </a:r>
            <a:r>
              <a:rPr lang="en-US" altLang="hu-HU" sz="2200" dirty="0"/>
              <a:t>, amended the </a:t>
            </a:r>
            <a:r>
              <a:rPr lang="en-US" altLang="hu-HU" sz="2200" b="1" dirty="0"/>
              <a:t>rules for </a:t>
            </a:r>
            <a:r>
              <a:rPr lang="hu-HU" altLang="hu-HU" sz="2200" b="1" dirty="0" err="1"/>
              <a:t>reduction</a:t>
            </a:r>
            <a:r>
              <a:rPr lang="hu-HU" altLang="hu-HU" sz="2200" b="1" dirty="0"/>
              <a:t> of </a:t>
            </a:r>
            <a:r>
              <a:rPr lang="hu-HU" altLang="hu-HU" sz="2200" b="1" dirty="0" err="1"/>
              <a:t>wild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boar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population</a:t>
            </a:r>
            <a:r>
              <a:rPr lang="hu-HU" altLang="hu-HU" sz="2200" b="1" dirty="0"/>
              <a:t> (</a:t>
            </a:r>
            <a:r>
              <a:rPr lang="hu-HU" altLang="hu-HU" sz="2200" b="1" dirty="0" err="1"/>
              <a:t>diagnostic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shooting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for</a:t>
            </a:r>
            <a:r>
              <a:rPr lang="hu-HU" altLang="hu-HU" sz="2200" b="1" dirty="0"/>
              <a:t> culling)</a:t>
            </a:r>
            <a:r>
              <a:rPr lang="en-US" altLang="hu-HU" sz="2200" dirty="0"/>
              <a:t>: 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 "</a:t>
            </a:r>
            <a:r>
              <a:rPr lang="en-US" altLang="hu-HU" sz="1700" dirty="0"/>
              <a:t>The diagnostic shooting shall be ordered taking into account the sum of the number of </a:t>
            </a:r>
            <a:r>
              <a:rPr lang="hu-HU" altLang="hu-HU" sz="1700" dirty="0" err="1"/>
              <a:t>wild</a:t>
            </a:r>
            <a:r>
              <a:rPr lang="hu-HU" altLang="hu-HU" sz="1700" dirty="0"/>
              <a:t> </a:t>
            </a:r>
            <a:r>
              <a:rPr lang="hu-HU" altLang="hu-HU" sz="1700" dirty="0" err="1"/>
              <a:t>boars</a:t>
            </a:r>
            <a:r>
              <a:rPr lang="hu-HU" altLang="hu-HU" sz="1700" dirty="0"/>
              <a:t> </a:t>
            </a:r>
            <a:r>
              <a:rPr lang="en-US" altLang="hu-HU" sz="1700" dirty="0"/>
              <a:t>killed by diagnostic shooting and, if it was allowed in the area during the base year, shot during hunting in the hunting </a:t>
            </a:r>
            <a:r>
              <a:rPr lang="hu-HU" altLang="hu-HU" sz="1700" dirty="0"/>
              <a:t>management unit</a:t>
            </a:r>
            <a:r>
              <a:rPr lang="en-US" altLang="hu-HU" sz="1700" dirty="0"/>
              <a:t> during the hunting year 2019/2020 as the base year. The </a:t>
            </a:r>
            <a:r>
              <a:rPr lang="en-US" altLang="hu-HU" sz="1700" b="1" dirty="0"/>
              <a:t>minimum target to be achieved for each age group is 150% of the amount thus calculated."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In </a:t>
            </a:r>
            <a:r>
              <a:rPr lang="en-US" altLang="hu-HU" sz="2200" b="1" dirty="0"/>
              <a:t>January 2021, the National Action Plan for the </a:t>
            </a:r>
            <a:r>
              <a:rPr lang="hu-HU" altLang="hu-HU" sz="2200" b="1" dirty="0"/>
              <a:t>management</a:t>
            </a:r>
            <a:r>
              <a:rPr lang="en-US" altLang="hu-HU" sz="2200" b="1" dirty="0"/>
              <a:t> of </a:t>
            </a:r>
            <a:r>
              <a:rPr lang="hu-HU" altLang="hu-HU" sz="2200" b="1" dirty="0" err="1"/>
              <a:t>wild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boar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population</a:t>
            </a:r>
            <a:r>
              <a:rPr lang="hu-HU" altLang="hu-HU" sz="2200" dirty="0"/>
              <a:t> </a:t>
            </a:r>
            <a:r>
              <a:rPr lang="en-US" altLang="hu-HU" sz="2200" dirty="0"/>
              <a:t>was issued and introduced, among other measures, the </a:t>
            </a:r>
            <a:r>
              <a:rPr lang="en-US" altLang="hu-HU" sz="2200" b="1" dirty="0"/>
              <a:t>obligation for all hunting </a:t>
            </a:r>
            <a:r>
              <a:rPr lang="hu-HU" altLang="hu-HU" sz="2200" b="1" dirty="0" err="1"/>
              <a:t>units</a:t>
            </a:r>
            <a:r>
              <a:rPr lang="hu-HU" altLang="hu-HU" sz="2200" b="1" dirty="0"/>
              <a:t> </a:t>
            </a:r>
            <a:r>
              <a:rPr lang="en-US" altLang="hu-HU" sz="2200" b="1" dirty="0"/>
              <a:t>to draw up a long-term plan, </a:t>
            </a:r>
            <a:r>
              <a:rPr lang="en-US" altLang="hu-HU" sz="2200" dirty="0"/>
              <a:t>covering several years </a:t>
            </a:r>
            <a:r>
              <a:rPr lang="en-US" altLang="hu-HU" sz="2200" b="1" dirty="0"/>
              <a:t>on the measures to be taken to achieve a maximum density of 0.5 </a:t>
            </a:r>
            <a:r>
              <a:rPr lang="hu-HU" altLang="hu-HU" sz="2200" b="1" dirty="0" err="1"/>
              <a:t>wild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boars</a:t>
            </a:r>
            <a:r>
              <a:rPr lang="hu-HU" altLang="hu-HU" sz="2200" b="1" dirty="0"/>
              <a:t> </a:t>
            </a:r>
            <a:r>
              <a:rPr lang="en-US" altLang="hu-HU" sz="2200" b="1" dirty="0"/>
              <a:t>per km</a:t>
            </a:r>
            <a:r>
              <a:rPr lang="en-US" altLang="hu-HU" sz="2200" b="1" baseline="30000" dirty="0"/>
              <a:t>2</a:t>
            </a:r>
            <a:r>
              <a:rPr lang="en-US" altLang="hu-HU" sz="2200" b="1" dirty="0"/>
              <a:t> </a:t>
            </a:r>
            <a:r>
              <a:rPr lang="en-US" altLang="hu-HU" sz="2200" dirty="0"/>
              <a:t>(0.5 </a:t>
            </a:r>
            <a:r>
              <a:rPr lang="hu-HU" altLang="hu-HU" sz="2200" dirty="0" err="1"/>
              <a:t>wild</a:t>
            </a:r>
            <a:r>
              <a:rPr lang="hu-HU" altLang="hu-HU" sz="2200" dirty="0"/>
              <a:t> </a:t>
            </a:r>
            <a:r>
              <a:rPr lang="hu-HU" altLang="hu-HU" sz="2200" dirty="0" err="1"/>
              <a:t>boars</a:t>
            </a:r>
            <a:r>
              <a:rPr lang="hu-HU" altLang="hu-HU" sz="2200" dirty="0"/>
              <a:t> </a:t>
            </a:r>
            <a:r>
              <a:rPr lang="en-US" altLang="hu-HU" sz="2200" dirty="0"/>
              <a:t>per 100 hectares) by </a:t>
            </a:r>
            <a:r>
              <a:rPr lang="en-US" altLang="hu-HU" sz="2200" b="1" dirty="0"/>
              <a:t>28 February 2025</a:t>
            </a:r>
            <a:r>
              <a:rPr lang="en-US" altLang="hu-HU" sz="2200" dirty="0"/>
              <a:t>. </a:t>
            </a:r>
            <a:endParaRPr lang="hu-HU" altLang="hu-HU" sz="2800" b="1" dirty="0"/>
          </a:p>
        </p:txBody>
      </p:sp>
    </p:spTree>
    <p:extLst>
      <p:ext uri="{BB962C8B-B14F-4D97-AF65-F5344CB8AC3E}">
        <p14:creationId xmlns:p14="http://schemas.microsoft.com/office/powerpoint/2010/main" val="26064045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The Hungarian 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assessment system is established 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1.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132856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In early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February 2018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Action Group formulated a detailed proposal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on </a:t>
            </a:r>
          </a:p>
          <a:p>
            <a:pPr marL="400050" lvl="1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dirty="0">
                <a:effectLst/>
                <a:cs typeface="Times New Roman" panose="02020603050405020304" pitchFamily="18" charset="0"/>
              </a:rPr>
              <a:t> - </a:t>
            </a:r>
            <a:r>
              <a:rPr lang="en-US" altLang="hu-HU" b="1" dirty="0">
                <a:effectLst/>
                <a:cs typeface="Times New Roman" panose="02020603050405020304" pitchFamily="18" charset="0"/>
              </a:rPr>
              <a:t>identifying the risk </a:t>
            </a:r>
            <a:r>
              <a:rPr lang="en-US" altLang="hu-HU" dirty="0">
                <a:effectLst/>
                <a:cs typeface="Times New Roman" panose="02020603050405020304" pitchFamily="18" charset="0"/>
              </a:rPr>
              <a:t>of the </a:t>
            </a:r>
            <a:r>
              <a:rPr lang="en-US" altLang="hu-HU" b="1" dirty="0">
                <a:effectLst/>
                <a:cs typeface="Times New Roman" panose="02020603050405020304" pitchFamily="18" charset="0"/>
              </a:rPr>
              <a:t>introduction of ASF </a:t>
            </a:r>
            <a:r>
              <a:rPr lang="en-US" altLang="hu-HU" dirty="0">
                <a:effectLst/>
                <a:cs typeface="Times New Roman" panose="02020603050405020304" pitchFamily="18" charset="0"/>
              </a:rPr>
              <a:t>to the country and</a:t>
            </a:r>
          </a:p>
          <a:p>
            <a:pPr marL="400050" lvl="1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dirty="0">
                <a:effectLst/>
                <a:cs typeface="Times New Roman" panose="02020603050405020304" pitchFamily="18" charset="0"/>
              </a:rPr>
              <a:t>- the </a:t>
            </a:r>
            <a:r>
              <a:rPr lang="en-US" altLang="hu-HU" b="1" dirty="0">
                <a:effectLst/>
                <a:cs typeface="Times New Roman" panose="02020603050405020304" pitchFamily="18" charset="0"/>
              </a:rPr>
              <a:t>determination of areas </a:t>
            </a:r>
            <a:r>
              <a:rPr lang="en-US" altLang="hu-HU" dirty="0">
                <a:effectLst/>
                <a:cs typeface="Times New Roman" panose="02020603050405020304" pitchFamily="18" charset="0"/>
              </a:rPr>
              <a:t>of the country </a:t>
            </a:r>
            <a:r>
              <a:rPr lang="en-US" altLang="hu-HU" b="1" dirty="0">
                <a:effectLst/>
                <a:cs typeface="Times New Roman" panose="02020603050405020304" pitchFamily="18" charset="0"/>
              </a:rPr>
              <a:t>with high, medium  and low ASF risk.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83786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179512" y="116632"/>
            <a:ext cx="8784976" cy="140415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200" b="1" dirty="0">
                <a:solidFill>
                  <a:schemeClr val="tx1"/>
                </a:solidFill>
              </a:rPr>
              <a:t>The current Hungarian epidemiological situation in parts of the country where there have been cases within one year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r>
              <a:rPr lang="hu-HU" altLang="hu-HU" sz="2200" b="1" dirty="0">
                <a:solidFill>
                  <a:schemeClr val="tx1"/>
                </a:solidFill>
              </a:rPr>
              <a:t>Komárom-Esztergom, Pest and Fejér </a:t>
            </a:r>
            <a:r>
              <a:rPr lang="hu-HU" altLang="hu-HU" sz="2200" b="1" dirty="0" err="1">
                <a:solidFill>
                  <a:schemeClr val="tx1"/>
                </a:solidFill>
              </a:rPr>
              <a:t>counties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endParaRPr lang="en-GB" altLang="hu-HU" sz="2200" b="1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46451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200" b="1" i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pic>
        <p:nvPicPr>
          <p:cNvPr id="4" name="Kép 3" descr="A képen szöveg, térkép, atlasz látható">
            <a:extLst>
              <a:ext uri="{FF2B5EF4-FFF2-40B4-BE49-F238E27FC236}">
                <a16:creationId xmlns:a16="http://schemas.microsoft.com/office/drawing/2014/main" id="{42541E88-087C-5F06-E433-A64453E327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15" y="1348839"/>
            <a:ext cx="9144000" cy="550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5491"/>
      </p:ext>
    </p:extLst>
  </p:cSld>
  <p:clrMapOvr>
    <a:masterClrMapping/>
  </p:clrMapOvr>
  <p:transition spd="med" advTm="8069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179512" y="116632"/>
            <a:ext cx="8784976" cy="140415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200" b="1" dirty="0">
                <a:solidFill>
                  <a:schemeClr val="tx1"/>
                </a:solidFill>
              </a:rPr>
              <a:t>The current Hungarian epidemiological situation in parts of the country where there have been cases within one year 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r>
              <a:rPr lang="hu-HU" altLang="hu-HU" sz="2200" b="1" dirty="0">
                <a:solidFill>
                  <a:schemeClr val="tx1"/>
                </a:solidFill>
              </a:rPr>
              <a:t>Nógrád, Heves and Borsod-Abaúj-Zemplén </a:t>
            </a:r>
            <a:r>
              <a:rPr lang="hu-HU" altLang="hu-HU" sz="2200" b="1" dirty="0" err="1">
                <a:solidFill>
                  <a:schemeClr val="tx1"/>
                </a:solidFill>
              </a:rPr>
              <a:t>counties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endParaRPr lang="en-GB" altLang="hu-HU" sz="2200" b="1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46451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200" b="1" i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pic>
        <p:nvPicPr>
          <p:cNvPr id="3" name="Kép 2" descr="A képen térkép, szöveg, atlasz látható">
            <a:extLst>
              <a:ext uri="{FF2B5EF4-FFF2-40B4-BE49-F238E27FC236}">
                <a16:creationId xmlns:a16="http://schemas.microsoft.com/office/drawing/2014/main" id="{850AEF66-67F2-FD7F-FF63-802B604D0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" y="1346225"/>
            <a:ext cx="9144000" cy="550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024020"/>
      </p:ext>
    </p:extLst>
  </p:cSld>
  <p:clrMapOvr>
    <a:masterClrMapping/>
  </p:clrMapOvr>
  <p:transition spd="med" advTm="8069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179512" y="116632"/>
            <a:ext cx="8784976" cy="140415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200" b="1" dirty="0">
                <a:solidFill>
                  <a:schemeClr val="tx1"/>
                </a:solidFill>
              </a:rPr>
              <a:t>The current Hungarian epidemiological situation in parts of the country where there have been cases within one year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r>
              <a:rPr lang="hu-HU" altLang="hu-HU" sz="2200" b="1" dirty="0">
                <a:solidFill>
                  <a:schemeClr val="tx1"/>
                </a:solidFill>
              </a:rPr>
              <a:t>Nógrád </a:t>
            </a:r>
            <a:r>
              <a:rPr lang="hu-HU" altLang="hu-HU" sz="2200" b="1" dirty="0" err="1">
                <a:solidFill>
                  <a:schemeClr val="tx1"/>
                </a:solidFill>
              </a:rPr>
              <a:t>county</a:t>
            </a:r>
            <a:r>
              <a:rPr lang="hu-HU" altLang="hu-HU" sz="2200" b="1" dirty="0">
                <a:solidFill>
                  <a:schemeClr val="tx1"/>
                </a:solidFill>
              </a:rPr>
              <a:t>, </a:t>
            </a:r>
            <a:r>
              <a:rPr lang="hu-HU" altLang="hu-HU" sz="2200" b="1" dirty="0" err="1">
                <a:solidFill>
                  <a:schemeClr val="tx1"/>
                </a:solidFill>
              </a:rPr>
              <a:t>closer</a:t>
            </a:r>
            <a:r>
              <a:rPr lang="hu-HU" altLang="hu-HU" sz="2200" b="1" dirty="0">
                <a:solidFill>
                  <a:schemeClr val="tx1"/>
                </a:solidFill>
              </a:rPr>
              <a:t> map 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endParaRPr lang="en-GB" altLang="hu-HU" sz="2200" b="1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46451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200" b="1" i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pic>
        <p:nvPicPr>
          <p:cNvPr id="4" name="Kép 3" descr="A képen szöveg, térkép, atlasz, képernyőkép látható">
            <a:extLst>
              <a:ext uri="{FF2B5EF4-FFF2-40B4-BE49-F238E27FC236}">
                <a16:creationId xmlns:a16="http://schemas.microsoft.com/office/drawing/2014/main" id="{354D4ED5-6117-985D-E6E7-EA3DDC43F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32824"/>
            <a:ext cx="8460940" cy="572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445313"/>
      </p:ext>
    </p:extLst>
  </p:cSld>
  <p:clrMapOvr>
    <a:masterClrMapping/>
  </p:clrMapOvr>
  <p:transition spd="med" advTm="8069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179512" y="116632"/>
            <a:ext cx="8784976" cy="140415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200" b="1" dirty="0">
                <a:solidFill>
                  <a:schemeClr val="tx1"/>
                </a:solidFill>
              </a:rPr>
              <a:t>The current Hungarian epidemiological situation in parts of the country where there have been cases within one year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r>
              <a:rPr lang="en-US" altLang="hu-HU" sz="2200" b="1" dirty="0">
                <a:solidFill>
                  <a:schemeClr val="tx1"/>
                </a:solidFill>
              </a:rPr>
              <a:t> </a:t>
            </a:r>
            <a:r>
              <a:rPr lang="hu-HU" altLang="hu-HU" sz="2200" b="1" dirty="0">
                <a:solidFill>
                  <a:schemeClr val="tx1"/>
                </a:solidFill>
              </a:rPr>
              <a:t>Hajdú-Bihar and Szabolcs-Szatmár-Bereg </a:t>
            </a:r>
            <a:r>
              <a:rPr lang="hu-HU" altLang="hu-HU" sz="2200" b="1" dirty="0" err="1">
                <a:solidFill>
                  <a:schemeClr val="tx1"/>
                </a:solidFill>
              </a:rPr>
              <a:t>counties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endParaRPr lang="en-GB" altLang="hu-HU" sz="2200" b="1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46451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200" b="1" i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pic>
        <p:nvPicPr>
          <p:cNvPr id="3" name="Kép 2" descr="A képen térkép, szöveg, atlasz látható&#10;&#10;Automatikusan generált leírás">
            <a:extLst>
              <a:ext uri="{FF2B5EF4-FFF2-40B4-BE49-F238E27FC236}">
                <a16:creationId xmlns:a16="http://schemas.microsoft.com/office/drawing/2014/main" id="{3F226FA3-B727-F8A8-0059-EE6D699FF1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54" y="1160748"/>
            <a:ext cx="7843068" cy="569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312500"/>
      </p:ext>
    </p:extLst>
  </p:cSld>
  <p:clrMapOvr>
    <a:masterClrMapping/>
  </p:clrMapOvr>
  <p:transition spd="med" advTm="8069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179512" y="116632"/>
            <a:ext cx="8784976" cy="140415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200" b="1" dirty="0">
                <a:solidFill>
                  <a:schemeClr val="tx1"/>
                </a:solidFill>
              </a:rPr>
              <a:t>The current Hungarian epidemiological situation in parts of the country where there have been cases within one year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r>
              <a:rPr lang="hu-HU" altLang="hu-HU" sz="2200" b="1" dirty="0">
                <a:solidFill>
                  <a:schemeClr val="tx1"/>
                </a:solidFill>
              </a:rPr>
              <a:t>Hajdú-Bihar </a:t>
            </a:r>
            <a:r>
              <a:rPr lang="hu-HU" altLang="hu-HU" sz="2200" b="1" dirty="0" err="1">
                <a:solidFill>
                  <a:schemeClr val="tx1"/>
                </a:solidFill>
              </a:rPr>
              <a:t>county</a:t>
            </a:r>
            <a:r>
              <a:rPr lang="hu-HU" altLang="hu-HU" sz="2200" b="1" dirty="0">
                <a:solidFill>
                  <a:schemeClr val="tx1"/>
                </a:solidFill>
              </a:rPr>
              <a:t>, </a:t>
            </a:r>
            <a:r>
              <a:rPr lang="hu-HU" altLang="hu-HU" sz="2200" b="1" dirty="0" err="1">
                <a:solidFill>
                  <a:schemeClr val="tx1"/>
                </a:solidFill>
              </a:rPr>
              <a:t>closer</a:t>
            </a:r>
            <a:r>
              <a:rPr lang="hu-HU" altLang="hu-HU" sz="2200" b="1" dirty="0">
                <a:solidFill>
                  <a:schemeClr val="tx1"/>
                </a:solidFill>
              </a:rPr>
              <a:t> map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endParaRPr lang="en-GB" altLang="hu-HU" sz="2200" b="1" dirty="0">
              <a:solidFill>
                <a:schemeClr val="tx1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276856"/>
            <a:ext cx="8468428" cy="446451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200" b="1" i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pic>
        <p:nvPicPr>
          <p:cNvPr id="3" name="Kép 2" descr="A képen térkép, szöveg, atlasz látható">
            <a:extLst>
              <a:ext uri="{FF2B5EF4-FFF2-40B4-BE49-F238E27FC236}">
                <a16:creationId xmlns:a16="http://schemas.microsoft.com/office/drawing/2014/main" id="{BFCC5147-62F4-55A0-59B5-61604DB1A6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5" y="1358265"/>
            <a:ext cx="9144000" cy="550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368663"/>
      </p:ext>
    </p:extLst>
  </p:cSld>
  <p:clrMapOvr>
    <a:masterClrMapping/>
  </p:clrMapOvr>
  <p:transition spd="med" advTm="8069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247255" y="1290909"/>
            <a:ext cx="7277099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37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2838" y="2010741"/>
            <a:ext cx="5530453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38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88513" y="1780905"/>
            <a:ext cx="6026944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542347"/>
            <a:ext cx="7750968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775" y="6178751"/>
            <a:ext cx="378619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-59376"/>
            <a:ext cx="8318896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-1916"/>
            <a:ext cx="79295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775" y="-6705"/>
            <a:ext cx="446485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-1916"/>
            <a:ext cx="267890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69950" y="-1916"/>
            <a:ext cx="4341019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926260" y="2872"/>
            <a:ext cx="2213372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33" name="Rectangle 1">
            <a:extLst>
              <a:ext uri="{FF2B5EF4-FFF2-40B4-BE49-F238E27FC236}">
                <a16:creationId xmlns:a16="http://schemas.microsoft.com/office/drawing/2014/main" id="{7DD34B85-E9F8-4B38-B43F-803561C1DE2C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6631686" y="1281333"/>
            <a:ext cx="2194560" cy="2862331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3000" dirty="0" err="1"/>
              <a:t>Thank</a:t>
            </a:r>
            <a:r>
              <a:rPr lang="hu-HU" altLang="hu-HU" sz="3000" dirty="0"/>
              <a:t> </a:t>
            </a:r>
            <a:r>
              <a:rPr lang="hu-HU" altLang="hu-HU" sz="3000" dirty="0" err="1"/>
              <a:t>you</a:t>
            </a:r>
            <a:r>
              <a:rPr lang="hu-HU" altLang="hu-HU" sz="3000" dirty="0"/>
              <a:t> </a:t>
            </a:r>
            <a:r>
              <a:rPr lang="hu-HU" altLang="hu-HU" sz="3000" dirty="0" err="1"/>
              <a:t>for</a:t>
            </a:r>
            <a:r>
              <a:rPr lang="hu-HU" altLang="hu-HU" sz="3000" dirty="0"/>
              <a:t> </a:t>
            </a:r>
            <a:r>
              <a:rPr lang="hu-HU" altLang="hu-HU" sz="3000" dirty="0" err="1"/>
              <a:t>your</a:t>
            </a:r>
            <a:r>
              <a:rPr lang="hu-HU" altLang="hu-HU" sz="3000" dirty="0"/>
              <a:t> </a:t>
            </a:r>
            <a:r>
              <a:rPr lang="hu-HU" altLang="hu-HU" sz="3000" dirty="0" err="1"/>
              <a:t>attention</a:t>
            </a:r>
            <a:r>
              <a:rPr lang="hu-HU" altLang="hu-HU" sz="3000" dirty="0"/>
              <a:t>!</a:t>
            </a:r>
            <a:endParaRPr lang="en-GB" altLang="hu-HU" sz="3000" dirty="0"/>
          </a:p>
        </p:txBody>
      </p:sp>
      <p:sp>
        <p:nvSpPr>
          <p:cNvPr id="18434" name="Rectangle 2">
            <a:extLst>
              <a:ext uri="{FF2B5EF4-FFF2-40B4-BE49-F238E27FC236}">
                <a16:creationId xmlns:a16="http://schemas.microsoft.com/office/drawing/2014/main" id="{880CCA06-9E8B-4BA1-AD2D-B2B9E26FD35A}"/>
              </a:ext>
            </a:extLst>
          </p:cNvPr>
          <p:cNvSpPr>
            <a:spLocks noGrp="1" noRot="1" noChangeArrowheads="1"/>
          </p:cNvSpPr>
          <p:nvPr>
            <p:ph type="subTitle" idx="1"/>
          </p:nvPr>
        </p:nvSpPr>
        <p:spPr>
          <a:xfrm>
            <a:off x="6631686" y="4078224"/>
            <a:ext cx="2194560" cy="130759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>
            <a:normAutofit/>
          </a:bodyPr>
          <a:lstStyle/>
          <a:p>
            <a:pPr algn="l" eaLnBrk="1" hangingPunct="1">
              <a:defRPr/>
            </a:pPr>
            <a:endParaRPr lang="hu-HU" altLang="hu-HU" sz="1700"/>
          </a:p>
        </p:txBody>
      </p:sp>
      <p:sp>
        <p:nvSpPr>
          <p:cNvPr id="93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15619" y="-1916"/>
            <a:ext cx="1624013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68119" y="-1916"/>
            <a:ext cx="671513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564058" y="2218040"/>
            <a:ext cx="3314068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3" name="Kép 2" descr="A képen kültéri, sertés, juh, állás látható&#10;&#10;Automatikusan generált leírás">
            <a:extLst>
              <a:ext uri="{FF2B5EF4-FFF2-40B4-BE49-F238E27FC236}">
                <a16:creationId xmlns:a16="http://schemas.microsoft.com/office/drawing/2014/main" id="{89A2F6C9-89C3-47FC-A637-E38EC187F9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70" r="20224" b="1"/>
          <a:stretch/>
        </p:blipFill>
        <p:spPr>
          <a:xfrm>
            <a:off x="691432" y="465243"/>
            <a:ext cx="5821443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The Hungarian 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assessment system is established 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2.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23528" y="2132856"/>
            <a:ext cx="8468428" cy="457250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85000" lnSpcReduction="10000"/>
          </a:bodyPr>
          <a:lstStyle/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During this work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several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aspects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were taken into consideration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,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most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important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ones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were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followings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: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US" altLang="hu-HU" sz="2800" dirty="0">
              <a:effectLst/>
              <a:cs typeface="Times New Roman" panose="02020603050405020304" pitchFamily="18" charset="0"/>
            </a:endParaRP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estimated wild boar population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and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density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of wild boars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The hunting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management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units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(its border and territory) 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Number and distance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of reported ASF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wild boar cases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</a:t>
            </a:r>
            <a:r>
              <a:rPr lang="en-US" altLang="hu-HU" sz="2800" dirty="0" err="1">
                <a:effectLst/>
                <a:cs typeface="Times New Roman" panose="02020603050405020304" pitchFamily="18" charset="0"/>
              </a:rPr>
              <a:t>neighbouring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countries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Possibility and speed of spread of the disease 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in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wild boars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Possibility of spread by other means (human factor, etc.) 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Natural and artificial borders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(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barriers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)</a:t>
            </a:r>
            <a:endParaRPr lang="en-US" altLang="hu-HU" sz="2800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860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analysis system, main conclusions 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1.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856984" cy="4536504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2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wild boar population </a:t>
            </a:r>
            <a:r>
              <a:rPr lang="en-US" altLang="hu-HU" sz="2800" b="1" dirty="0" err="1">
                <a:effectLst/>
                <a:cs typeface="Times New Roman" panose="02020603050405020304" pitchFamily="18" charset="0"/>
              </a:rPr>
              <a:t>pla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y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an important role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risk analysis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of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introduction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of the disease, since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disease was officially present in wild boar in Transcarpathia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(Ukrainian region </a:t>
            </a:r>
            <a:r>
              <a:rPr lang="en-US" altLang="hu-HU" sz="2800" dirty="0" err="1">
                <a:effectLst/>
                <a:cs typeface="Times New Roman" panose="02020603050405020304" pitchFamily="18" charset="0"/>
              </a:rPr>
              <a:t>neighbouring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Hungary).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According to data from the European Food Safety Authority (EFSA)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the disease spreads further slowly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(1-2 km in a month),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but continuously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in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wild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boars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, even without human interaction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,</a:t>
            </a:r>
            <a:endParaRPr lang="en-US" altLang="hu-HU" sz="28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800" dirty="0">
                <a:effectLst/>
                <a:cs typeface="Times New Roman" panose="02020603050405020304" pitchFamily="18" charset="0"/>
              </a:rPr>
              <a:t>T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Action Group assumed that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those hunting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management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units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where the </a:t>
            </a: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wild boar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population density is </a:t>
            </a: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higher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sharing of food resources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is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more necessary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and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number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of </a:t>
            </a: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animal-to-animal contacts </a:t>
            </a:r>
            <a:r>
              <a:rPr lang="hu-HU" altLang="hu-HU" sz="2800" b="1" u="sng" dirty="0">
                <a:effectLst/>
                <a:cs typeface="Times New Roman" panose="02020603050405020304" pitchFamily="18" charset="0"/>
              </a:rPr>
              <a:t>is </a:t>
            </a:r>
            <a:r>
              <a:rPr lang="hu-HU" altLang="hu-HU" sz="2800" b="1" u="sng" dirty="0" err="1">
                <a:effectLst/>
                <a:cs typeface="Times New Roman" panose="02020603050405020304" pitchFamily="18" charset="0"/>
              </a:rPr>
              <a:t>higher</a:t>
            </a:r>
            <a:r>
              <a:rPr lang="hu-HU" altLang="hu-HU" sz="2800" b="1" u="sng" dirty="0">
                <a:effectLst/>
                <a:cs typeface="Times New Roman" panose="02020603050405020304" pitchFamily="18" charset="0"/>
              </a:rPr>
              <a:t>.</a:t>
            </a:r>
            <a:endParaRPr lang="en-US" altLang="hu-HU" sz="2800" b="1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US" altLang="hu-HU" sz="2800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4855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analysis system, main conclusions 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2.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676964" cy="464451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25000" lnSpcReduction="2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9600" dirty="0">
                <a:effectLst/>
                <a:cs typeface="Times New Roman" panose="02020603050405020304" pitchFamily="18" charset="0"/>
              </a:rPr>
              <a:t>The </a:t>
            </a:r>
            <a:r>
              <a:rPr lang="en-GB" altLang="hu-HU" sz="9600" b="1" dirty="0">
                <a:effectLst/>
                <a:cs typeface="Times New Roman" panose="02020603050405020304" pitchFamily="18" charset="0"/>
              </a:rPr>
              <a:t>risk</a:t>
            </a:r>
            <a:r>
              <a:rPr lang="en-GB" altLang="hu-HU" sz="9600" dirty="0">
                <a:effectLst/>
                <a:cs typeface="Times New Roman" panose="02020603050405020304" pitchFamily="18" charset="0"/>
              </a:rPr>
              <a:t> posed by ASF </a:t>
            </a:r>
            <a:r>
              <a:rPr lang="en-GB" altLang="hu-HU" sz="9600" b="1" dirty="0">
                <a:effectLst/>
                <a:cs typeface="Times New Roman" panose="02020603050405020304" pitchFamily="18" charset="0"/>
              </a:rPr>
              <a:t>also depends on the distance to the confirmed cases in wild boars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.</a:t>
            </a:r>
            <a:endParaRPr lang="en-GB" altLang="hu-HU" sz="9600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9600" dirty="0">
                <a:effectLst/>
                <a:cs typeface="Times New Roman" panose="02020603050405020304" pitchFamily="18" charset="0"/>
              </a:rPr>
              <a:t>The most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realistic picture of the level of risk 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of ASF in some areas of the country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can be obtained by excluding major jumps that may occur due to random events 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(mainly human factors), which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cannot be reliably predicted in advance</a:t>
            </a:r>
            <a:endParaRPr lang="hu-HU" altLang="hu-HU" sz="96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9600" dirty="0">
                <a:effectLst/>
                <a:cs typeface="Times New Roman" panose="02020603050405020304" pitchFamily="18" charset="0"/>
              </a:rPr>
              <a:t>T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o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determine the distance from the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wild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boar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cases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to be considered in a risk analysis</a:t>
            </a:r>
            <a:r>
              <a:rPr lang="hu-HU" altLang="hu-HU" sz="9600" dirty="0">
                <a:effectLst/>
                <a:cs typeface="Times New Roman" panose="02020603050405020304" pitchFamily="18" charset="0"/>
              </a:rPr>
              <a:t>, 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analysis of the cases in the Czech Republic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confirmed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 in 2017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provided a good basis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, as they were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close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 in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geographically and 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in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time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 to each other 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and </a:t>
            </a:r>
            <a:r>
              <a:rPr lang="hu-HU" altLang="hu-HU" sz="9600" dirty="0" err="1">
                <a:effectLst/>
                <a:cs typeface="Times New Roman" panose="02020603050405020304" pitchFamily="18" charset="0"/>
              </a:rPr>
              <a:t>likely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 the wildlife characteristics did not differ significantly from the </a:t>
            </a:r>
            <a:r>
              <a:rPr lang="hu-HU" altLang="hu-HU" sz="9600" dirty="0" err="1">
                <a:effectLst/>
                <a:cs typeface="Times New Roman" panose="02020603050405020304" pitchFamily="18" charset="0"/>
              </a:rPr>
              <a:t>Hungarian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9600" dirty="0" err="1">
                <a:effectLst/>
                <a:cs typeface="Times New Roman" panose="02020603050405020304" pitchFamily="18" charset="0"/>
              </a:rPr>
              <a:t>wild</a:t>
            </a:r>
            <a:r>
              <a:rPr lang="hu-HU" altLang="hu-HU" sz="96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9600" dirty="0" err="1">
                <a:effectLst/>
                <a:cs typeface="Times New Roman" panose="02020603050405020304" pitchFamily="18" charset="0"/>
              </a:rPr>
              <a:t>boar</a:t>
            </a:r>
            <a:r>
              <a:rPr lang="hu-HU" altLang="hu-HU" sz="96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population. 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44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44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68278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analysis system, main conclusions 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3.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1916832"/>
            <a:ext cx="8892988" cy="478853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25000" lnSpcReduction="2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44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8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Czech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cases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 was found 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at a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large distance from other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cases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or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outbreaks,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 and it can be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assumed that it originated from a single source. </a:t>
            </a:r>
            <a:endParaRPr lang="hu-HU" altLang="hu-HU" sz="88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8800" dirty="0">
                <a:effectLst/>
                <a:cs typeface="Times New Roman" panose="02020603050405020304" pitchFamily="18" charset="0"/>
              </a:rPr>
              <a:t>When </a:t>
            </a:r>
            <a:r>
              <a:rPr lang="en-US" altLang="hu-HU" sz="8800" b="1" dirty="0" err="1">
                <a:effectLst/>
                <a:cs typeface="Times New Roman" panose="02020603050405020304" pitchFamily="18" charset="0"/>
              </a:rPr>
              <a:t>analysing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 the distance between all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cases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detected between 21.06.2017 and 26.09.2017 in the </a:t>
            </a:r>
            <a:r>
              <a:rPr lang="en-US" altLang="hu-HU" sz="8800" dirty="0" err="1">
                <a:effectLst/>
                <a:cs typeface="Times New Roman" panose="02020603050405020304" pitchFamily="18" charset="0"/>
              </a:rPr>
              <a:t>Zlínský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 region of the Czech Republic, the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maximum distance between two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cases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 was 16 km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.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Rounding this upwards, we calculated and calculate a distance of 20 km by default.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8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most appropriate method for defining 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high and medium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risk areas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, and from April 2018 also for defining </a:t>
            </a:r>
            <a:r>
              <a:rPr lang="hu-HU" altLang="hu-HU" sz="8800" dirty="0" err="1">
                <a:effectLst/>
                <a:cs typeface="Times New Roman" panose="02020603050405020304" pitchFamily="18" charset="0"/>
              </a:rPr>
              <a:t>extremely</a:t>
            </a:r>
            <a:r>
              <a:rPr lang="hu-HU" altLang="hu-HU" sz="8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high risk (</a:t>
            </a:r>
            <a:r>
              <a:rPr lang="en-US" altLang="hu-HU" sz="8800" dirty="0" err="1">
                <a:effectLst/>
                <a:cs typeface="Times New Roman" panose="02020603050405020304" pitchFamily="18" charset="0"/>
              </a:rPr>
              <a:t>infe</a:t>
            </a:r>
            <a:r>
              <a:rPr lang="hu-HU" altLang="hu-HU" sz="8800" dirty="0">
                <a:effectLst/>
                <a:cs typeface="Times New Roman" panose="02020603050405020304" pitchFamily="18" charset="0"/>
              </a:rPr>
              <a:t>c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ted) areas,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is a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risk analysis based on data on the density of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wild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boars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per hunting unit 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and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distances from confirmed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wild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boar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cases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.</a:t>
            </a: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76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US" altLang="hu-HU" sz="76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US" altLang="hu-HU" sz="7600" b="1" dirty="0">
              <a:effectLst/>
              <a:cs typeface="Times New Roman" panose="02020603050405020304" pitchFamily="18" charset="0"/>
            </a:endParaRP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44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44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2055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863588" y="224644"/>
            <a:ext cx="7446076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areas in February 2018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43508" y="2060848"/>
            <a:ext cx="8468428" cy="432048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4D1513FB-741A-EE93-1D07-C2F0054DD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2132856"/>
            <a:ext cx="8244916" cy="39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238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Égbolt">
  <a:themeElements>
    <a:clrScheme name="Égbolt 1">
      <a:dk1>
        <a:srgbClr val="4D4D4D"/>
      </a:dk1>
      <a:lt1>
        <a:srgbClr val="FFFFFF"/>
      </a:lt1>
      <a:dk2>
        <a:srgbClr val="0000A4"/>
      </a:dk2>
      <a:lt2>
        <a:srgbClr val="B7E7FF"/>
      </a:lt2>
      <a:accent1>
        <a:srgbClr val="0099CC"/>
      </a:accent1>
      <a:accent2>
        <a:srgbClr val="00CC99"/>
      </a:accent2>
      <a:accent3>
        <a:srgbClr val="AAAACF"/>
      </a:accent3>
      <a:accent4>
        <a:srgbClr val="DADADA"/>
      </a:accent4>
      <a:accent5>
        <a:srgbClr val="AACAE2"/>
      </a:accent5>
      <a:accent6>
        <a:srgbClr val="00B98A"/>
      </a:accent6>
      <a:hlink>
        <a:srgbClr val="FFCC00"/>
      </a:hlink>
      <a:folHlink>
        <a:srgbClr val="EE941C"/>
      </a:folHlink>
    </a:clrScheme>
    <a:fontScheme name="Égbo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hu-HU" sz="2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hu-HU" sz="2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Égbolt 1">
        <a:dk1>
          <a:srgbClr val="4D4D4D"/>
        </a:dk1>
        <a:lt1>
          <a:srgbClr val="FFFFFF"/>
        </a:lt1>
        <a:dk2>
          <a:srgbClr val="0000A4"/>
        </a:dk2>
        <a:lt2>
          <a:srgbClr val="B7E7FF"/>
        </a:lt2>
        <a:accent1>
          <a:srgbClr val="0099CC"/>
        </a:accent1>
        <a:accent2>
          <a:srgbClr val="00CC99"/>
        </a:accent2>
        <a:accent3>
          <a:srgbClr val="AAAACF"/>
        </a:accent3>
        <a:accent4>
          <a:srgbClr val="DADADA"/>
        </a:accent4>
        <a:accent5>
          <a:srgbClr val="AACAE2"/>
        </a:accent5>
        <a:accent6>
          <a:srgbClr val="00B98A"/>
        </a:accent6>
        <a:hlink>
          <a:srgbClr val="FFCC00"/>
        </a:hlink>
        <a:folHlink>
          <a:srgbClr val="EE941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2">
        <a:dk1>
          <a:srgbClr val="000066"/>
        </a:dk1>
        <a:lt1>
          <a:srgbClr val="FFFFFF"/>
        </a:lt1>
        <a:dk2>
          <a:srgbClr val="00A2DC"/>
        </a:dk2>
        <a:lt2>
          <a:srgbClr val="FFFFFF"/>
        </a:lt2>
        <a:accent1>
          <a:srgbClr val="0079A4"/>
        </a:accent1>
        <a:accent2>
          <a:srgbClr val="33CCCC"/>
        </a:accent2>
        <a:accent3>
          <a:srgbClr val="AACEEB"/>
        </a:accent3>
        <a:accent4>
          <a:srgbClr val="DADADA"/>
        </a:accent4>
        <a:accent5>
          <a:srgbClr val="AABECF"/>
        </a:accent5>
        <a:accent6>
          <a:srgbClr val="2DB9B9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3">
        <a:dk1>
          <a:srgbClr val="010199"/>
        </a:dk1>
        <a:lt1>
          <a:srgbClr val="FFFFFF"/>
        </a:lt1>
        <a:dk2>
          <a:srgbClr val="000092"/>
        </a:dk2>
        <a:lt2>
          <a:srgbClr val="CCFFFF"/>
        </a:lt2>
        <a:accent1>
          <a:srgbClr val="66CCFF"/>
        </a:accent1>
        <a:accent2>
          <a:srgbClr val="2EBDBA"/>
        </a:accent2>
        <a:accent3>
          <a:srgbClr val="AAAAC7"/>
        </a:accent3>
        <a:accent4>
          <a:srgbClr val="DADADA"/>
        </a:accent4>
        <a:accent5>
          <a:srgbClr val="B8E2FF"/>
        </a:accent5>
        <a:accent6>
          <a:srgbClr val="29ABA8"/>
        </a:accent6>
        <a:hlink>
          <a:srgbClr val="66FFFF"/>
        </a:hlink>
        <a:folHlink>
          <a:srgbClr val="CC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4">
        <a:dk1>
          <a:srgbClr val="000000"/>
        </a:dk1>
        <a:lt1>
          <a:srgbClr val="FFFFFF"/>
        </a:lt1>
        <a:dk2>
          <a:srgbClr val="006A67"/>
        </a:dk2>
        <a:lt2>
          <a:srgbClr val="FFFFCC"/>
        </a:lt2>
        <a:accent1>
          <a:srgbClr val="33CCCC"/>
        </a:accent1>
        <a:accent2>
          <a:srgbClr val="6D6FC7"/>
        </a:accent2>
        <a:accent3>
          <a:srgbClr val="AAB9B8"/>
        </a:accent3>
        <a:accent4>
          <a:srgbClr val="DADADA"/>
        </a:accent4>
        <a:accent5>
          <a:srgbClr val="ADE2E2"/>
        </a:accent5>
        <a:accent6>
          <a:srgbClr val="6264B4"/>
        </a:accent6>
        <a:hlink>
          <a:srgbClr val="00FFFF"/>
        </a:hlink>
        <a:folHlink>
          <a:srgbClr val="00CC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5">
        <a:dk1>
          <a:srgbClr val="4D4D4D"/>
        </a:dk1>
        <a:lt1>
          <a:srgbClr val="FFFFFF"/>
        </a:lt1>
        <a:dk2>
          <a:srgbClr val="650BB7"/>
        </a:dk2>
        <a:lt2>
          <a:srgbClr val="FFFFFF"/>
        </a:lt2>
        <a:accent1>
          <a:srgbClr val="FF66FF"/>
        </a:accent1>
        <a:accent2>
          <a:srgbClr val="666699"/>
        </a:accent2>
        <a:accent3>
          <a:srgbClr val="B8AAD8"/>
        </a:accent3>
        <a:accent4>
          <a:srgbClr val="DADADA"/>
        </a:accent4>
        <a:accent5>
          <a:srgbClr val="FFB8FF"/>
        </a:accent5>
        <a:accent6>
          <a:srgbClr val="5C5C8A"/>
        </a:accent6>
        <a:hlink>
          <a:srgbClr val="E9E9FF"/>
        </a:hlink>
        <a:folHlink>
          <a:srgbClr val="CCE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6">
        <a:dk1>
          <a:srgbClr val="FFFFFF"/>
        </a:dk1>
        <a:lt1>
          <a:srgbClr val="FFFFFF"/>
        </a:lt1>
        <a:dk2>
          <a:srgbClr val="005000"/>
        </a:dk2>
        <a:lt2>
          <a:srgbClr val="DCEAAE"/>
        </a:lt2>
        <a:accent1>
          <a:srgbClr val="99CC00"/>
        </a:accent1>
        <a:accent2>
          <a:srgbClr val="6F801A"/>
        </a:accent2>
        <a:accent3>
          <a:srgbClr val="AAB3AA"/>
        </a:accent3>
        <a:accent4>
          <a:srgbClr val="DADADA"/>
        </a:accent4>
        <a:accent5>
          <a:srgbClr val="CAE2AA"/>
        </a:accent5>
        <a:accent6>
          <a:srgbClr val="647316"/>
        </a:accent6>
        <a:hlink>
          <a:srgbClr val="FFFFCC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7">
        <a:dk1>
          <a:srgbClr val="4F4F77"/>
        </a:dk1>
        <a:lt1>
          <a:srgbClr val="FFFFFF"/>
        </a:lt1>
        <a:dk2>
          <a:srgbClr val="7979A5"/>
        </a:dk2>
        <a:lt2>
          <a:srgbClr val="F3F3FF"/>
        </a:lt2>
        <a:accent1>
          <a:srgbClr val="5D5D8B"/>
        </a:accent1>
        <a:accent2>
          <a:srgbClr val="66CCFF"/>
        </a:accent2>
        <a:accent3>
          <a:srgbClr val="BEBECF"/>
        </a:accent3>
        <a:accent4>
          <a:srgbClr val="DADADA"/>
        </a:accent4>
        <a:accent5>
          <a:srgbClr val="B6B6C4"/>
        </a:accent5>
        <a:accent6>
          <a:srgbClr val="5CB9E7"/>
        </a:accent6>
        <a:hlink>
          <a:srgbClr val="CCECFF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8">
        <a:dk1>
          <a:srgbClr val="000000"/>
        </a:dk1>
        <a:lt1>
          <a:srgbClr val="B9B9B9"/>
        </a:lt1>
        <a:dk2>
          <a:srgbClr val="8A8472"/>
        </a:dk2>
        <a:lt2>
          <a:srgbClr val="4D4D4D"/>
        </a:lt2>
        <a:accent1>
          <a:srgbClr val="EDEEE2"/>
        </a:accent1>
        <a:accent2>
          <a:srgbClr val="7FAA7E"/>
        </a:accent2>
        <a:accent3>
          <a:srgbClr val="D9D9D9"/>
        </a:accent3>
        <a:accent4>
          <a:srgbClr val="000000"/>
        </a:accent4>
        <a:accent5>
          <a:srgbClr val="F4F5EE"/>
        </a:accent5>
        <a:accent6>
          <a:srgbClr val="729A72"/>
        </a:accent6>
        <a:hlink>
          <a:srgbClr val="008000"/>
        </a:hlink>
        <a:folHlink>
          <a:srgbClr val="9894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Égbolt 9">
        <a:dk1>
          <a:srgbClr val="000000"/>
        </a:dk1>
        <a:lt1>
          <a:srgbClr val="FEA24E"/>
        </a:lt1>
        <a:dk2>
          <a:srgbClr val="CC6600"/>
        </a:dk2>
        <a:lt2>
          <a:srgbClr val="808080"/>
        </a:lt2>
        <a:accent1>
          <a:srgbClr val="FBEECD"/>
        </a:accent1>
        <a:accent2>
          <a:srgbClr val="ECD044"/>
        </a:accent2>
        <a:accent3>
          <a:srgbClr val="FECEB2"/>
        </a:accent3>
        <a:accent4>
          <a:srgbClr val="000000"/>
        </a:accent4>
        <a:accent5>
          <a:srgbClr val="FDF5E3"/>
        </a:accent5>
        <a:accent6>
          <a:srgbClr val="D6BC3D"/>
        </a:accent6>
        <a:hlink>
          <a:srgbClr val="E42B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Égbolt">
  <a:themeElements>
    <a:clrScheme name="1_Égbolt 1">
      <a:dk1>
        <a:srgbClr val="4D4D4D"/>
      </a:dk1>
      <a:lt1>
        <a:srgbClr val="FFFFFF"/>
      </a:lt1>
      <a:dk2>
        <a:srgbClr val="0000A4"/>
      </a:dk2>
      <a:lt2>
        <a:srgbClr val="B7E7FF"/>
      </a:lt2>
      <a:accent1>
        <a:srgbClr val="0099CC"/>
      </a:accent1>
      <a:accent2>
        <a:srgbClr val="00CC99"/>
      </a:accent2>
      <a:accent3>
        <a:srgbClr val="AAAACF"/>
      </a:accent3>
      <a:accent4>
        <a:srgbClr val="DADADA"/>
      </a:accent4>
      <a:accent5>
        <a:srgbClr val="AACAE2"/>
      </a:accent5>
      <a:accent6>
        <a:srgbClr val="00B98A"/>
      </a:accent6>
      <a:hlink>
        <a:srgbClr val="FFCC00"/>
      </a:hlink>
      <a:folHlink>
        <a:srgbClr val="EE941C"/>
      </a:folHlink>
    </a:clrScheme>
    <a:fontScheme name="1_Égbo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hu-HU" sz="2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hu-HU" sz="2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1_Égbolt 1">
        <a:dk1>
          <a:srgbClr val="4D4D4D"/>
        </a:dk1>
        <a:lt1>
          <a:srgbClr val="FFFFFF"/>
        </a:lt1>
        <a:dk2>
          <a:srgbClr val="0000A4"/>
        </a:dk2>
        <a:lt2>
          <a:srgbClr val="B7E7FF"/>
        </a:lt2>
        <a:accent1>
          <a:srgbClr val="0099CC"/>
        </a:accent1>
        <a:accent2>
          <a:srgbClr val="00CC99"/>
        </a:accent2>
        <a:accent3>
          <a:srgbClr val="AAAACF"/>
        </a:accent3>
        <a:accent4>
          <a:srgbClr val="DADADA"/>
        </a:accent4>
        <a:accent5>
          <a:srgbClr val="AACAE2"/>
        </a:accent5>
        <a:accent6>
          <a:srgbClr val="00B98A"/>
        </a:accent6>
        <a:hlink>
          <a:srgbClr val="FFCC00"/>
        </a:hlink>
        <a:folHlink>
          <a:srgbClr val="EE941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2">
        <a:dk1>
          <a:srgbClr val="000066"/>
        </a:dk1>
        <a:lt1>
          <a:srgbClr val="FFFFFF"/>
        </a:lt1>
        <a:dk2>
          <a:srgbClr val="00A2DC"/>
        </a:dk2>
        <a:lt2>
          <a:srgbClr val="FFFFFF"/>
        </a:lt2>
        <a:accent1>
          <a:srgbClr val="0079A4"/>
        </a:accent1>
        <a:accent2>
          <a:srgbClr val="33CCCC"/>
        </a:accent2>
        <a:accent3>
          <a:srgbClr val="AACEEB"/>
        </a:accent3>
        <a:accent4>
          <a:srgbClr val="DADADA"/>
        </a:accent4>
        <a:accent5>
          <a:srgbClr val="AABECF"/>
        </a:accent5>
        <a:accent6>
          <a:srgbClr val="2DB9B9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3">
        <a:dk1>
          <a:srgbClr val="010199"/>
        </a:dk1>
        <a:lt1>
          <a:srgbClr val="FFFFFF"/>
        </a:lt1>
        <a:dk2>
          <a:srgbClr val="000092"/>
        </a:dk2>
        <a:lt2>
          <a:srgbClr val="CCFFFF"/>
        </a:lt2>
        <a:accent1>
          <a:srgbClr val="66CCFF"/>
        </a:accent1>
        <a:accent2>
          <a:srgbClr val="2EBDBA"/>
        </a:accent2>
        <a:accent3>
          <a:srgbClr val="AAAAC7"/>
        </a:accent3>
        <a:accent4>
          <a:srgbClr val="DADADA"/>
        </a:accent4>
        <a:accent5>
          <a:srgbClr val="B8E2FF"/>
        </a:accent5>
        <a:accent6>
          <a:srgbClr val="29ABA8"/>
        </a:accent6>
        <a:hlink>
          <a:srgbClr val="66FFFF"/>
        </a:hlink>
        <a:folHlink>
          <a:srgbClr val="CC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4">
        <a:dk1>
          <a:srgbClr val="000000"/>
        </a:dk1>
        <a:lt1>
          <a:srgbClr val="FFFFFF"/>
        </a:lt1>
        <a:dk2>
          <a:srgbClr val="006A67"/>
        </a:dk2>
        <a:lt2>
          <a:srgbClr val="FFFFCC"/>
        </a:lt2>
        <a:accent1>
          <a:srgbClr val="33CCCC"/>
        </a:accent1>
        <a:accent2>
          <a:srgbClr val="6D6FC7"/>
        </a:accent2>
        <a:accent3>
          <a:srgbClr val="AAB9B8"/>
        </a:accent3>
        <a:accent4>
          <a:srgbClr val="DADADA"/>
        </a:accent4>
        <a:accent5>
          <a:srgbClr val="ADE2E2"/>
        </a:accent5>
        <a:accent6>
          <a:srgbClr val="6264B4"/>
        </a:accent6>
        <a:hlink>
          <a:srgbClr val="00FFFF"/>
        </a:hlink>
        <a:folHlink>
          <a:srgbClr val="00CC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5">
        <a:dk1>
          <a:srgbClr val="4D4D4D"/>
        </a:dk1>
        <a:lt1>
          <a:srgbClr val="FFFFFF"/>
        </a:lt1>
        <a:dk2>
          <a:srgbClr val="650BB7"/>
        </a:dk2>
        <a:lt2>
          <a:srgbClr val="FFFFFF"/>
        </a:lt2>
        <a:accent1>
          <a:srgbClr val="FF66FF"/>
        </a:accent1>
        <a:accent2>
          <a:srgbClr val="666699"/>
        </a:accent2>
        <a:accent3>
          <a:srgbClr val="B8AAD8"/>
        </a:accent3>
        <a:accent4>
          <a:srgbClr val="DADADA"/>
        </a:accent4>
        <a:accent5>
          <a:srgbClr val="FFB8FF"/>
        </a:accent5>
        <a:accent6>
          <a:srgbClr val="5C5C8A"/>
        </a:accent6>
        <a:hlink>
          <a:srgbClr val="E9E9FF"/>
        </a:hlink>
        <a:folHlink>
          <a:srgbClr val="CCE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6">
        <a:dk1>
          <a:srgbClr val="FFFFFF"/>
        </a:dk1>
        <a:lt1>
          <a:srgbClr val="FFFFFF"/>
        </a:lt1>
        <a:dk2>
          <a:srgbClr val="005000"/>
        </a:dk2>
        <a:lt2>
          <a:srgbClr val="DCEAAE"/>
        </a:lt2>
        <a:accent1>
          <a:srgbClr val="99CC00"/>
        </a:accent1>
        <a:accent2>
          <a:srgbClr val="6F801A"/>
        </a:accent2>
        <a:accent3>
          <a:srgbClr val="AAB3AA"/>
        </a:accent3>
        <a:accent4>
          <a:srgbClr val="DADADA"/>
        </a:accent4>
        <a:accent5>
          <a:srgbClr val="CAE2AA"/>
        </a:accent5>
        <a:accent6>
          <a:srgbClr val="647316"/>
        </a:accent6>
        <a:hlink>
          <a:srgbClr val="FFFFCC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7">
        <a:dk1>
          <a:srgbClr val="4F4F77"/>
        </a:dk1>
        <a:lt1>
          <a:srgbClr val="FFFFFF"/>
        </a:lt1>
        <a:dk2>
          <a:srgbClr val="7979A5"/>
        </a:dk2>
        <a:lt2>
          <a:srgbClr val="F3F3FF"/>
        </a:lt2>
        <a:accent1>
          <a:srgbClr val="5D5D8B"/>
        </a:accent1>
        <a:accent2>
          <a:srgbClr val="66CCFF"/>
        </a:accent2>
        <a:accent3>
          <a:srgbClr val="BEBECF"/>
        </a:accent3>
        <a:accent4>
          <a:srgbClr val="DADADA"/>
        </a:accent4>
        <a:accent5>
          <a:srgbClr val="B6B6C4"/>
        </a:accent5>
        <a:accent6>
          <a:srgbClr val="5CB9E7"/>
        </a:accent6>
        <a:hlink>
          <a:srgbClr val="CCECFF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8">
        <a:dk1>
          <a:srgbClr val="000000"/>
        </a:dk1>
        <a:lt1>
          <a:srgbClr val="B9B9B9"/>
        </a:lt1>
        <a:dk2>
          <a:srgbClr val="8A8472"/>
        </a:dk2>
        <a:lt2>
          <a:srgbClr val="4D4D4D"/>
        </a:lt2>
        <a:accent1>
          <a:srgbClr val="EDEEE2"/>
        </a:accent1>
        <a:accent2>
          <a:srgbClr val="7FAA7E"/>
        </a:accent2>
        <a:accent3>
          <a:srgbClr val="D9D9D9"/>
        </a:accent3>
        <a:accent4>
          <a:srgbClr val="000000"/>
        </a:accent4>
        <a:accent5>
          <a:srgbClr val="F4F5EE"/>
        </a:accent5>
        <a:accent6>
          <a:srgbClr val="729A72"/>
        </a:accent6>
        <a:hlink>
          <a:srgbClr val="008000"/>
        </a:hlink>
        <a:folHlink>
          <a:srgbClr val="9894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Égbolt 9">
        <a:dk1>
          <a:srgbClr val="000000"/>
        </a:dk1>
        <a:lt1>
          <a:srgbClr val="FEA24E"/>
        </a:lt1>
        <a:dk2>
          <a:srgbClr val="CC6600"/>
        </a:dk2>
        <a:lt2>
          <a:srgbClr val="808080"/>
        </a:lt2>
        <a:accent1>
          <a:srgbClr val="FBEECD"/>
        </a:accent1>
        <a:accent2>
          <a:srgbClr val="ECD044"/>
        </a:accent2>
        <a:accent3>
          <a:srgbClr val="FECEB2"/>
        </a:accent3>
        <a:accent4>
          <a:srgbClr val="000000"/>
        </a:accent4>
        <a:accent5>
          <a:srgbClr val="FDF5E3"/>
        </a:accent5>
        <a:accent6>
          <a:srgbClr val="D6BC3D"/>
        </a:accent6>
        <a:hlink>
          <a:srgbClr val="E42B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8607</TotalTime>
  <Words>3376</Words>
  <Application>Microsoft Office PowerPoint</Application>
  <PresentationFormat>Diavetítés a képernyőre (4:3 oldalarány)</PresentationFormat>
  <Paragraphs>638</Paragraphs>
  <Slides>45</Slides>
  <Notes>45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2</vt:i4>
      </vt:variant>
      <vt:variant>
        <vt:lpstr>Diacímek</vt:lpstr>
      </vt:variant>
      <vt:variant>
        <vt:i4>45</vt:i4>
      </vt:variant>
    </vt:vector>
  </HeadingPairs>
  <TitlesOfParts>
    <vt:vector size="52" baseType="lpstr">
      <vt:lpstr>Arial</vt:lpstr>
      <vt:lpstr>Calibri</vt:lpstr>
      <vt:lpstr>Rockwell</vt:lpstr>
      <vt:lpstr>Times New Roman</vt:lpstr>
      <vt:lpstr>Wingdings</vt:lpstr>
      <vt:lpstr>Égbolt</vt:lpstr>
      <vt:lpstr>1_Égbolt</vt:lpstr>
      <vt:lpstr> Latest knowledge on the epidemiology of African swine fever in Hungary</vt:lpstr>
      <vt:lpstr>Restricted areas in the EU due to ASF</vt:lpstr>
      <vt:lpstr>The start of professional work based on risk analysis </vt:lpstr>
      <vt:lpstr>The Hungarian ASF risk assessment system is established 1.</vt:lpstr>
      <vt:lpstr>The Hungarian ASF risk assessment system is established 2.</vt:lpstr>
      <vt:lpstr>ASF risk analysis system, main conclusions 1.</vt:lpstr>
      <vt:lpstr>ASF risk analysis system, main conclusions  2.</vt:lpstr>
      <vt:lpstr>ASF risk analysis system, main conclusions 3.</vt:lpstr>
      <vt:lpstr>ASF risk areas in February 2018</vt:lpstr>
      <vt:lpstr>The first ASP case in Hungary – 21.04.2018.</vt:lpstr>
      <vt:lpstr>Official ASF risk areas after the infection of Szabolcs-Szatmár-Bereg County (May 16, 2018)</vt:lpstr>
      <vt:lpstr>ASF risk analysis – practical implementation 1.</vt:lpstr>
      <vt:lpstr>ASF risk analysis – practical implementation 2.</vt:lpstr>
      <vt:lpstr>ASF risk analysis – practical implementation 3.</vt:lpstr>
      <vt:lpstr>Adding a new second step to the ASF risk analysis 1.</vt:lpstr>
      <vt:lpstr>Map - Cases with a big jump</vt:lpstr>
      <vt:lpstr>Adding a new second step to the ASF risk analysis 2.</vt:lpstr>
      <vt:lpstr>The effectiveness of ASF risk analysis so far</vt:lpstr>
      <vt:lpstr>Proposal of the National Expert Group on 15 September 2022 and changes to the official risk areas from 27 June 2023</vt:lpstr>
      <vt:lpstr>Proposal of the National Expert Group on 15 September 2022 - national overview map</vt:lpstr>
      <vt:lpstr>Proposal of the National Expert Group on 15 September 2022 – closer map </vt:lpstr>
      <vt:lpstr>Surveillance system in general</vt:lpstr>
      <vt:lpstr>Surveillance system for ASF </vt:lpstr>
      <vt:lpstr>ASF surveillance system for wild boars</vt:lpstr>
      <vt:lpstr>Counties infected with ASF in Hungary, the first and last cases (in wild boar)</vt:lpstr>
      <vt:lpstr>National official risk areas with Hungarian and foreign wild boar cases until 2023.09.05</vt:lpstr>
      <vt:lpstr>Official risk categories (status) with cases within one year highlighted for the last three weeks (as of 05.09.2023)</vt:lpstr>
      <vt:lpstr>Table of all wild boar ASF cases till 05.09.2023</vt:lpstr>
      <vt:lpstr>All ASF cases in wild boars by county till 05.09.2023.</vt:lpstr>
      <vt:lpstr>ASF cases in Hungary by hunting year, until 05.09.2023</vt:lpstr>
      <vt:lpstr>ASF cases in wild boars in Hungary by hunting years</vt:lpstr>
      <vt:lpstr>The 2022/2023. hunting year ASF cases by counties </vt:lpstr>
      <vt:lpstr>ASF cases in hungary in this (2023/2024) hunting year (till 05.09.2023.)</vt:lpstr>
      <vt:lpstr>Quarterly distribution of ASF cases in hunting years in Hungary</vt:lpstr>
      <vt:lpstr>Graph of ASF cases in Hungary by quarters of the hunting years</vt:lpstr>
      <vt:lpstr>Lessons learned from Hungarian ASF cases on the surveillance system 1.</vt:lpstr>
      <vt:lpstr>Lessons learned from Hungarian ASF cases on the surveillance system 2.</vt:lpstr>
      <vt:lpstr>Lessons learned from Hungarian ASF cases on the surveillance system 3.</vt:lpstr>
      <vt:lpstr>What is behind the improvement in the epidemiological situation?</vt:lpstr>
      <vt:lpstr>The current Hungarian epidemiological situation in parts of the country where there have been cases within one year Komárom-Esztergom, Pest and Fejér counties </vt:lpstr>
      <vt:lpstr>The current Hungarian epidemiological situation in parts of the country where there have been cases within one year  Nógrád, Heves and Borsod-Abaúj-Zemplén counties </vt:lpstr>
      <vt:lpstr>The current Hungarian epidemiological situation in parts of the country where there have been cases within one year Nógrád county, closer map  </vt:lpstr>
      <vt:lpstr>The current Hungarian epidemiological situation in parts of the country where there have been cases within one year  Hajdú-Bihar and Szabolcs-Szatmár-Bereg counties </vt:lpstr>
      <vt:lpstr>The current Hungarian epidemiological situation in parts of the country where there have been cases within one year Hajdú-Bihar county, closer map 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vadászatra jogosultak szerepe az afrikai sertéspestis (ASP) elleni küzdelemben</dc:title>
  <dc:creator>Zsolt Dr Földi</dc:creator>
  <cp:lastModifiedBy>Zsolt Dr Földi</cp:lastModifiedBy>
  <cp:revision>570</cp:revision>
  <dcterms:created xsi:type="dcterms:W3CDTF">2020-09-29T10:30:52Z</dcterms:created>
  <dcterms:modified xsi:type="dcterms:W3CDTF">2023-09-19T13:25:57Z</dcterms:modified>
</cp:coreProperties>
</file>

<file path=docProps/thumbnail.jpeg>
</file>